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6" r:id="rId3"/>
    <p:sldId id="260" r:id="rId4"/>
    <p:sldId id="257" r:id="rId5"/>
    <p:sldId id="259" r:id="rId6"/>
    <p:sldId id="262" r:id="rId7"/>
    <p:sldId id="261" r:id="rId8"/>
    <p:sldId id="272" r:id="rId9"/>
    <p:sldId id="264" r:id="rId10"/>
    <p:sldId id="258" r:id="rId11"/>
    <p:sldId id="273" r:id="rId12"/>
    <p:sldId id="266" r:id="rId13"/>
    <p:sldId id="274" r:id="rId14"/>
    <p:sldId id="276" r:id="rId15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98D2CC1-3442-4B23-AA98-5A2CACA80090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EB458D1-160A-4BE5-9EE8-8825B0C1E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343E623-15B7-4AF9-AD56-32C504E85E6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DA740B3-9B37-4833-88C5-F4B7B0FA8D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1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64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8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14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5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23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2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46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40B3-9B37-4833-88C5-F4B7B0FA8D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2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3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4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10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3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3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0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5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5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77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b="0" i="1" dirty="0" smtClean="0">
                    <a:latin typeface="Cambria Math" panose="02040503050406030204" pitchFamily="18" charset="0"/>
                  </a:rPr>
                  <a:t>Determine </a:t>
                </a:r>
                <a:r>
                  <a:rPr lang="en-US" sz="3200" b="0" i="1" smtClean="0">
                    <a:latin typeface="Cambria Math" panose="02040503050406030204" pitchFamily="18" charset="0"/>
                  </a:rPr>
                  <a:t>the </a:t>
                </a:r>
                <a:r>
                  <a:rPr lang="en-US" sz="3200" i="1" smtClean="0">
                    <a:latin typeface="Cambria Math" panose="02040503050406030204" pitchFamily="18" charset="0"/>
                  </a:rPr>
                  <a:t>next</a:t>
                </a:r>
                <a:r>
                  <a:rPr lang="en-US" sz="3200" b="0" i="1" smtClean="0">
                    <a:latin typeface="Cambria Math" panose="02040503050406030204" pitchFamily="18" charset="0"/>
                  </a:rPr>
                  <a:t> </a:t>
                </a:r>
                <a:r>
                  <a:rPr lang="en-US" sz="3200" b="0" i="1" dirty="0" smtClean="0">
                    <a:latin typeface="Cambria Math" panose="02040503050406030204" pitchFamily="18" charset="0"/>
                  </a:rPr>
                  <a:t>3 terms:</a:t>
                </a:r>
              </a:p>
              <a:p>
                <a:endParaRPr lang="en-US" sz="3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−2,0,2,4,6… </m:t>
                    </m:r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3,6,12,24…</m:t>
                    </m:r>
                  </m:oMath>
                </a14:m>
                <a:endParaRPr lang="en-US" sz="3200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14122" y="286603"/>
            <a:ext cx="6493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determine specific numbers in arithmetic and geometric sequences.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326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Geometric Sequences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5734"/>
            <a:ext cx="12191999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/>
              <a:t>Very similar to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exponential functions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/>
              <a:t>You are looking for the values to have a rate of change, just not constant, which is called the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common ratio </a:t>
            </a:r>
            <a:r>
              <a:rPr lang="en-US" sz="4400" dirty="0" smtClean="0"/>
              <a:t>expressed by an “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sz="4400" dirty="0" smtClean="0"/>
              <a:t>”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					a</a:t>
            </a:r>
            <a:r>
              <a:rPr lang="en-US" sz="8000" b="1" baseline="-25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n</a:t>
            </a: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= a</a:t>
            </a:r>
            <a:r>
              <a:rPr lang="en-US" sz="8000" b="1" baseline="-25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1 </a:t>
            </a: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· r</a:t>
            </a:r>
            <a:r>
              <a:rPr lang="en-US" sz="8000" b="1" baseline="30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n-1</a:t>
            </a:r>
            <a:endParaRPr lang="en-US" sz="8000" b="1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982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Geometric Sequences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680" y="229151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  </a:t>
            </a:r>
            <a:r>
              <a:rPr lang="en-US" sz="8000" dirty="0">
                <a:solidFill>
                  <a:schemeClr val="accent2"/>
                </a:solidFill>
              </a:rPr>
              <a:t>1.5, 0.3, 0.06, 0.012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551" y="1819005"/>
            <a:ext cx="24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thing, define your terms…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54684" y="168453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70443" y="1718512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135084" y="165466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316582" y="168254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235060" y="3562717"/>
            <a:ext cx="4049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Now, write the Equation…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184717" y="5192486"/>
            <a:ext cx="1555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n</a:t>
            </a:r>
            <a:r>
              <a:rPr lang="en-US" sz="6000" dirty="0" smtClean="0">
                <a:sym typeface="Wingdings" panose="05000000000000000000" pitchFamily="2" charset="2"/>
              </a:rPr>
              <a:t> =</a:t>
            </a:r>
            <a:endParaRPr lang="en-US" sz="6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7477984" y="5253597"/>
            <a:ext cx="4049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ym typeface="Wingdings" panose="05000000000000000000" pitchFamily="2" charset="2"/>
              </a:rPr>
              <a:t>1.5</a:t>
            </a:r>
            <a:r>
              <a:rPr lang="en-US" sz="6000" dirty="0" smtClean="0">
                <a:sym typeface="Wingdings" panose="05000000000000000000" pitchFamily="2" charset="2"/>
              </a:rPr>
              <a:t>▪0.2</a:t>
            </a:r>
            <a:r>
              <a:rPr lang="en-US" sz="6000" baseline="30000" dirty="0" smtClean="0">
                <a:sym typeface="Wingdings" panose="05000000000000000000" pitchFamily="2" charset="2"/>
              </a:rPr>
              <a:t>n-1</a:t>
            </a:r>
            <a:endParaRPr lang="en-US" sz="6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7302591" y="3940425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a</a:t>
            </a:r>
            <a:r>
              <a:rPr lang="en-US" sz="3600" baseline="-25000" dirty="0" smtClean="0">
                <a:sym typeface="Wingdings" panose="05000000000000000000" pitchFamily="2" charset="2"/>
              </a:rPr>
              <a:t>1</a:t>
            </a:r>
            <a:r>
              <a:rPr lang="en-US" sz="3600" dirty="0" smtClean="0">
                <a:sym typeface="Wingdings" panose="05000000000000000000" pitchFamily="2" charset="2"/>
              </a:rPr>
              <a:t>▪r</a:t>
            </a:r>
            <a:r>
              <a:rPr lang="en-US" sz="3600" baseline="30000" dirty="0" smtClean="0">
                <a:sym typeface="Wingdings" panose="05000000000000000000" pitchFamily="2" charset="2"/>
              </a:rPr>
              <a:t>n-1</a:t>
            </a:r>
            <a:endParaRPr lang="en-US" sz="36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91838" y="4613401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1.5▪0.2</a:t>
            </a:r>
            <a:r>
              <a:rPr lang="en-US" sz="3600" baseline="30000" dirty="0" smtClean="0">
                <a:sym typeface="Wingdings" panose="05000000000000000000" pitchFamily="2" charset="2"/>
              </a:rPr>
              <a:t>n-1</a:t>
            </a:r>
            <a:endParaRPr lang="en-US" sz="36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53721" y="3193385"/>
            <a:ext cx="24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identify the common ratio (r)…</a:t>
            </a:r>
            <a:endParaRPr lang="en-US" sz="2400" dirty="0"/>
          </a:p>
        </p:txBody>
      </p:sp>
      <p:sp>
        <p:nvSpPr>
          <p:cNvPr id="13" name="Curved Up Arrow 12"/>
          <p:cNvSpPr/>
          <p:nvPr/>
        </p:nvSpPr>
        <p:spPr>
          <a:xfrm>
            <a:off x="3635145" y="3240970"/>
            <a:ext cx="126274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5495108" y="3226922"/>
            <a:ext cx="126274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647" y="383248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x0.2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825182" y="3689753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0.2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3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5" grpId="0"/>
      <p:bldP spid="27" grpId="0"/>
      <p:bldP spid="28" grpId="0"/>
      <p:bldP spid="30" grpId="0"/>
      <p:bldP spid="31" grpId="0"/>
      <p:bldP spid="33" grpId="0"/>
      <p:bldP spid="13" grpId="0" animBg="1"/>
      <p:bldP spid="34" grpId="0" animBg="1"/>
      <p:bldP spid="17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Geometric Sequences Example #3 Continued…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559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1.5, 0.3, 0.06, 0.012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1943" y="184047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322717" y="182741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456317" y="179663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454389" y="182276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036190"/>
            <a:ext cx="1555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n</a:t>
            </a:r>
            <a:r>
              <a:rPr lang="en-US" sz="6600" dirty="0" smtClean="0">
                <a:sym typeface="Wingdings" panose="05000000000000000000" pitchFamily="2" charset="2"/>
              </a:rPr>
              <a:t> =</a:t>
            </a:r>
            <a:endParaRPr lang="en-US" sz="66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468483" y="4072181"/>
            <a:ext cx="4049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1.5 ·</a:t>
            </a:r>
            <a:endParaRPr lang="en-US" sz="6600" dirty="0"/>
          </a:p>
        </p:txBody>
      </p:sp>
      <p:sp>
        <p:nvSpPr>
          <p:cNvPr id="29" name="TextBox 28"/>
          <p:cNvSpPr txBox="1"/>
          <p:nvPr/>
        </p:nvSpPr>
        <p:spPr>
          <a:xfrm>
            <a:off x="3221627" y="4123019"/>
            <a:ext cx="30354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0.2</a:t>
            </a:r>
            <a:r>
              <a:rPr lang="en-US" sz="6600" baseline="30000" dirty="0" smtClean="0">
                <a:sym typeface="Wingdings" panose="05000000000000000000" pitchFamily="2" charset="2"/>
              </a:rPr>
              <a:t>n-1</a:t>
            </a:r>
            <a:endParaRPr lang="en-US" sz="66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3092645"/>
            <a:ext cx="5295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Now find a</a:t>
            </a:r>
            <a:r>
              <a:rPr lang="en-US" sz="7200" baseline="-25000" dirty="0" smtClean="0">
                <a:solidFill>
                  <a:schemeClr val="accent1"/>
                </a:solidFill>
              </a:rPr>
              <a:t>8</a:t>
            </a:r>
            <a:endParaRPr lang="en-US" sz="7200" baseline="-25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5246247"/>
            <a:ext cx="4990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8</a:t>
            </a:r>
            <a:r>
              <a:rPr lang="en-US" sz="6000" dirty="0" smtClean="0">
                <a:sym typeface="Wingdings" panose="05000000000000000000" pitchFamily="2" charset="2"/>
              </a:rPr>
              <a:t> = 1.5 · 0.2</a:t>
            </a:r>
            <a:r>
              <a:rPr lang="en-US" sz="6000" baseline="30000" dirty="0">
                <a:sym typeface="Wingdings" panose="05000000000000000000" pitchFamily="2" charset="2"/>
              </a:rPr>
              <a:t>7</a:t>
            </a:r>
            <a:endParaRPr lang="en-US" sz="6000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34150" y="4151215"/>
            <a:ext cx="67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8</a:t>
            </a:r>
            <a:r>
              <a:rPr lang="en-US" sz="6000" dirty="0" smtClean="0">
                <a:sym typeface="Wingdings" panose="05000000000000000000" pitchFamily="2" charset="2"/>
              </a:rPr>
              <a:t> = 1.5 · 0.0000128 </a:t>
            </a:r>
            <a:endParaRPr lang="en-US" sz="6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525590" y="5248729"/>
            <a:ext cx="63485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8</a:t>
            </a:r>
            <a:r>
              <a:rPr lang="en-US" sz="6600" dirty="0" smtClean="0">
                <a:sym typeface="Wingdings" panose="05000000000000000000" pitchFamily="2" charset="2"/>
              </a:rPr>
              <a:t> = 0.0000192</a:t>
            </a:r>
            <a:endParaRPr lang="en-US" sz="6600" baseline="-25000" dirty="0"/>
          </a:p>
        </p:txBody>
      </p:sp>
    </p:spTree>
    <p:extLst>
      <p:ext uri="{BB962C8B-B14F-4D97-AF65-F5344CB8AC3E}">
        <p14:creationId xmlns:p14="http://schemas.microsoft.com/office/powerpoint/2010/main" val="12602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Geometric Sequences Example 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7378" y="2572064"/>
                <a:ext cx="10058400" cy="1104294"/>
              </a:xfrm>
            </p:spPr>
            <p:txBody>
              <a:bodyPr>
                <a:normAutofit fontScale="77500" lnSpcReduction="20000"/>
              </a:bodyPr>
              <a:lstStyle/>
              <a:p>
                <a:pPr algn="ctr"/>
                <a:r>
                  <a:rPr lang="en-US" sz="8000" dirty="0" smtClean="0">
                    <a:solidFill>
                      <a:schemeClr val="accent2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8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8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8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8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8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8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en-US" sz="8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8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8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num>
                      <m:den>
                        <m:r>
                          <a:rPr lang="en-US" sz="8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135</m:t>
                        </m:r>
                      </m:den>
                    </m:f>
                  </m:oMath>
                </a14:m>
                <a:endParaRPr lang="en-US" sz="8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7378" y="2572064"/>
                <a:ext cx="10058400" cy="1104294"/>
              </a:xfrm>
              <a:blipFill rotWithShape="0">
                <a:blip r:embed="rId3"/>
                <a:stretch>
                  <a:fillRect t="-13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6551" y="1819005"/>
            <a:ext cx="24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thing, define your terms…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7812" y="168453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70443" y="1718512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15023" y="168254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816927" y="1669142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302591" y="3847664"/>
            <a:ext cx="4049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Now, write the Equation…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02591" y="4367320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a</a:t>
            </a:r>
            <a:r>
              <a:rPr lang="en-US" sz="3600" baseline="-25000" dirty="0" smtClean="0">
                <a:sym typeface="Wingdings" panose="05000000000000000000" pitchFamily="2" charset="2"/>
              </a:rPr>
              <a:t>1</a:t>
            </a:r>
            <a:r>
              <a:rPr lang="en-US" sz="3600" dirty="0" smtClean="0">
                <a:sym typeface="Wingdings" panose="05000000000000000000" pitchFamily="2" charset="2"/>
              </a:rPr>
              <a:t>▪r</a:t>
            </a:r>
            <a:r>
              <a:rPr lang="en-US" sz="3600" baseline="30000" dirty="0" smtClean="0">
                <a:sym typeface="Wingdings" panose="05000000000000000000" pitchFamily="2" charset="2"/>
              </a:rPr>
              <a:t>n-1</a:t>
            </a:r>
            <a:endParaRPr lang="en-US" sz="36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302591" y="5015035"/>
                <a:ext cx="4049487" cy="1282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ym typeface="Wingdings" panose="05000000000000000000" pitchFamily="2" charset="2"/>
                  </a:rPr>
                  <a:t>a</a:t>
                </a:r>
                <a:r>
                  <a:rPr lang="en-US" sz="4800" baseline="-25000" dirty="0" smtClean="0">
                    <a:sym typeface="Wingdings" panose="05000000000000000000" pitchFamily="2" charset="2"/>
                  </a:rPr>
                  <a:t>n</a:t>
                </a:r>
                <a:r>
                  <a:rPr lang="en-US" sz="4800" dirty="0" smtClean="0"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</m:t>
                        </m:r>
                      </m:den>
                    </m:f>
                    <m:r>
                      <a:rPr lang="en-US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∙</m:t>
                    </m:r>
                    <m:sSup>
                      <m:sSup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4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4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4</m:t>
                            </m:r>
                          </m:num>
                          <m:den>
                            <m:r>
                              <a:rPr lang="en-US" sz="4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den>
                        </m:f>
                      </m:e>
                      <m:sup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endParaRPr lang="en-US" sz="4800" baseline="-25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591" y="5015035"/>
                <a:ext cx="4049487" cy="1282659"/>
              </a:xfrm>
              <a:prstGeom prst="rect">
                <a:avLst/>
              </a:prstGeom>
              <a:blipFill rotWithShape="0">
                <a:blip r:embed="rId4"/>
                <a:stretch>
                  <a:fillRect l="-6928" b="-1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53721" y="3193385"/>
            <a:ext cx="24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identify the common ratio (r)…</a:t>
            </a:r>
            <a:endParaRPr lang="en-US" sz="2400" dirty="0"/>
          </a:p>
        </p:txBody>
      </p:sp>
      <p:sp>
        <p:nvSpPr>
          <p:cNvPr id="13" name="Curved Up Arrow 12"/>
          <p:cNvSpPr/>
          <p:nvPr/>
        </p:nvSpPr>
        <p:spPr>
          <a:xfrm>
            <a:off x="3386023" y="3799253"/>
            <a:ext cx="174061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5194167" y="3799253"/>
            <a:ext cx="1821230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00069" y="4384527"/>
                <a:ext cx="711541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69" y="4384527"/>
                <a:ext cx="711541" cy="7848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70966" y="4309329"/>
                <a:ext cx="711541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966" y="4309329"/>
                <a:ext cx="711541" cy="7848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7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5" grpId="0"/>
      <p:bldP spid="30" grpId="0"/>
      <p:bldP spid="31" grpId="0" animBg="1"/>
      <p:bldP spid="33" grpId="0"/>
      <p:bldP spid="13" grpId="0" animBg="1"/>
      <p:bldP spid="34" grpId="0" animBg="1"/>
      <p:bldP spid="17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Determine the 14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term of </a:t>
            </a:r>
          </a:p>
          <a:p>
            <a:endParaRPr lang="en-US" sz="5400" i="1" dirty="0">
              <a:latin typeface="Cambria Math" panose="02040503050406030204" pitchFamily="18" charset="0"/>
            </a:endParaRPr>
          </a:p>
          <a:p>
            <a:r>
              <a:rPr lang="en-US" sz="5400" smtClean="0"/>
              <a:t>-9,-6,-3,0,3…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314122" y="286603"/>
            <a:ext cx="6493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determine specific numbers in arithmetic and geometric sequences.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494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754" y="1873768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Arithmetic and Geometric Sequences</a:t>
            </a:r>
            <a:endParaRPr 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14122" y="286603"/>
            <a:ext cx="6493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determine specific numbers in arithmetic and geometric sequences.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07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315" y="220841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/>
              <a:t>VOCABULARY!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2234"/>
            <a:ext cx="3525520" cy="4453466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Sequence</a:t>
            </a:r>
          </a:p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Term (n)</a:t>
            </a:r>
          </a:p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6000" b="1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</a:p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6000" b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6000" b="1" baseline="-25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6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7688" y="2028668"/>
            <a:ext cx="6525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A set, or list, of numbers that are in a specific order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72888" y="3057368"/>
            <a:ext cx="4842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Each individual value in a sequence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67888" y="4073368"/>
            <a:ext cx="6658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“a sub n”  A specific term that you are trying to find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53588" y="5076668"/>
            <a:ext cx="989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“a sub one”   The first term in a sequence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64370" y="6079968"/>
            <a:ext cx="6493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Learning Target: I will determine specific numbers in arithmetic and geometric sequences.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989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Arithmetic Sequences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7356"/>
            <a:ext cx="12191999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/>
              <a:t>Very similar to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linear functions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4400" dirty="0" smtClean="0"/>
              <a:t>You are looking for the values to have a constant rate of change which is called the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common difference </a:t>
            </a:r>
            <a:r>
              <a:rPr lang="en-US" sz="4400" dirty="0" smtClean="0"/>
              <a:t>expressed by “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4400" dirty="0" smtClean="0"/>
              <a:t>”</a:t>
            </a:r>
          </a:p>
          <a:p>
            <a:pPr marL="457200" indent="-457200">
              <a:buNone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					a</a:t>
            </a:r>
            <a:r>
              <a:rPr lang="en-US" sz="8000" b="1" baseline="-25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n</a:t>
            </a: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= a</a:t>
            </a:r>
            <a:r>
              <a:rPr lang="en-US" sz="8000" b="1" baseline="-25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1</a:t>
            </a: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+(n-1)d</a:t>
            </a:r>
            <a:endParaRPr lang="en-US" sz="8000" b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67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Arithmetic Sequences Example #1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559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-32, -2, 28, 58…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51" y="1819005"/>
            <a:ext cx="24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thing, define your terms…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63243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60820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66561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48684" y="3190060"/>
            <a:ext cx="4049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Now, write the Equation…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184717" y="5192486"/>
            <a:ext cx="1555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n</a:t>
            </a:r>
            <a:r>
              <a:rPr lang="en-US" sz="6000" dirty="0" smtClean="0">
                <a:sym typeface="Wingdings" panose="05000000000000000000" pitchFamily="2" charset="2"/>
              </a:rPr>
              <a:t> =</a:t>
            </a:r>
            <a:endParaRPr lang="en-US" sz="6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12773" y="5254604"/>
            <a:ext cx="4049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30n</a:t>
            </a:r>
            <a:endParaRPr lang="en-US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8571410" y="5267737"/>
            <a:ext cx="2159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 - 62 </a:t>
            </a:r>
            <a:endParaRPr lang="en-US" sz="6000" dirty="0"/>
          </a:p>
        </p:txBody>
      </p:sp>
      <p:sp>
        <p:nvSpPr>
          <p:cNvPr id="30" name="TextBox 29"/>
          <p:cNvSpPr txBox="1"/>
          <p:nvPr/>
        </p:nvSpPr>
        <p:spPr>
          <a:xfrm>
            <a:off x="7216227" y="3434479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a</a:t>
            </a:r>
            <a:r>
              <a:rPr lang="en-US" sz="3600" baseline="-25000" dirty="0" smtClean="0">
                <a:sym typeface="Wingdings" panose="05000000000000000000" pitchFamily="2" charset="2"/>
              </a:rPr>
              <a:t>1</a:t>
            </a:r>
            <a:r>
              <a:rPr lang="en-US" sz="3600" dirty="0" smtClean="0">
                <a:sym typeface="Wingdings" panose="05000000000000000000" pitchFamily="2" charset="2"/>
              </a:rPr>
              <a:t>+(n-1)d</a:t>
            </a:r>
            <a:endParaRPr lang="en-US" sz="36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6226" y="4021375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-32+(n-1)(30)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216226" y="4550273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-32+30n - 30</a:t>
            </a:r>
            <a:endParaRPr lang="en-US" sz="36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53721" y="3193385"/>
            <a:ext cx="2493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identify the common difference (d)…</a:t>
            </a:r>
            <a:endParaRPr lang="en-US" sz="2400" dirty="0"/>
          </a:p>
        </p:txBody>
      </p:sp>
      <p:sp>
        <p:nvSpPr>
          <p:cNvPr id="13" name="Curved Up Arrow 12"/>
          <p:cNvSpPr/>
          <p:nvPr/>
        </p:nvSpPr>
        <p:spPr>
          <a:xfrm>
            <a:off x="4125761" y="3238984"/>
            <a:ext cx="126274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5495108" y="3226922"/>
            <a:ext cx="126274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2363" y="3829202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+30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801710" y="3806041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65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13" grpId="0" animBg="1"/>
      <p:bldP spid="34" grpId="0" animBg="1"/>
      <p:bldP spid="17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Example #1 … </a:t>
            </a:r>
            <a:br>
              <a:rPr lang="en-US" sz="5400" b="1" dirty="0" smtClean="0"/>
            </a:br>
            <a:r>
              <a:rPr lang="en-US" sz="5400" b="1" dirty="0" smtClean="0"/>
              <a:t>Finding a specific term!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559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-32, -2, 28, 58…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63243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60820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66561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3387290"/>
            <a:ext cx="5295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Now find a</a:t>
            </a:r>
            <a:r>
              <a:rPr lang="en-US" sz="7200" baseline="-25000" dirty="0" smtClean="0">
                <a:solidFill>
                  <a:schemeClr val="accent1"/>
                </a:solidFill>
              </a:rPr>
              <a:t>10</a:t>
            </a:r>
            <a:endParaRPr lang="en-US" sz="7200" baseline="-25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56688" y="3387290"/>
            <a:ext cx="4256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ym typeface="Wingdings" panose="05000000000000000000" pitchFamily="2" charset="2"/>
              </a:rPr>
              <a:t>a</a:t>
            </a:r>
            <a:r>
              <a:rPr lang="en-US" sz="7200" baseline="-25000" dirty="0" smtClean="0">
                <a:sym typeface="Wingdings" panose="05000000000000000000" pitchFamily="2" charset="2"/>
              </a:rPr>
              <a:t>10</a:t>
            </a:r>
            <a:r>
              <a:rPr lang="en-US" sz="7200" dirty="0" smtClean="0">
                <a:sym typeface="Wingdings" panose="05000000000000000000" pitchFamily="2" charset="2"/>
              </a:rPr>
              <a:t> =</a:t>
            </a:r>
            <a:endParaRPr lang="en-US" sz="7200" baseline="-25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5269428"/>
            <a:ext cx="12192000" cy="110429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… 88, 118, 148, 178, 208, 238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19943" y="4602531"/>
            <a:ext cx="10058400" cy="1104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tx1"/>
                </a:solidFill>
              </a:rPr>
              <a:t>5		6		7		8		9		10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9168" y="3389790"/>
            <a:ext cx="4256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ym typeface="Wingdings" panose="05000000000000000000" pitchFamily="2" charset="2"/>
              </a:rPr>
              <a:t>a</a:t>
            </a:r>
            <a:r>
              <a:rPr lang="en-US" sz="7200" baseline="-25000" dirty="0" smtClean="0">
                <a:sym typeface="Wingdings" panose="05000000000000000000" pitchFamily="2" charset="2"/>
              </a:rPr>
              <a:t>10</a:t>
            </a:r>
            <a:r>
              <a:rPr lang="en-US" sz="7200" dirty="0" smtClean="0">
                <a:sym typeface="Wingdings" panose="05000000000000000000" pitchFamily="2" charset="2"/>
              </a:rPr>
              <a:t> = 238</a:t>
            </a:r>
            <a:endParaRPr lang="en-US" sz="7200" baseline="-25000" dirty="0"/>
          </a:p>
        </p:txBody>
      </p:sp>
    </p:spTree>
    <p:extLst>
      <p:ext uri="{BB962C8B-B14F-4D97-AF65-F5344CB8AC3E}">
        <p14:creationId xmlns:p14="http://schemas.microsoft.com/office/powerpoint/2010/main" val="427805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Arithmetic Sequences Example #1 Continued…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559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-32, -2, 28, 58…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63243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60820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66561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0872" y="4062315"/>
            <a:ext cx="1555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n</a:t>
            </a:r>
            <a:r>
              <a:rPr lang="en-US" sz="6600" dirty="0" smtClean="0">
                <a:sym typeface="Wingdings" panose="05000000000000000000" pitchFamily="2" charset="2"/>
              </a:rPr>
              <a:t> =</a:t>
            </a:r>
            <a:endParaRPr lang="en-US" sz="66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68928" y="4124433"/>
            <a:ext cx="4049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30n</a:t>
            </a:r>
            <a:endParaRPr lang="en-US" sz="6600" dirty="0"/>
          </a:p>
        </p:txBody>
      </p:sp>
      <p:sp>
        <p:nvSpPr>
          <p:cNvPr id="29" name="TextBox 28"/>
          <p:cNvSpPr txBox="1"/>
          <p:nvPr/>
        </p:nvSpPr>
        <p:spPr>
          <a:xfrm>
            <a:off x="2973433" y="4109956"/>
            <a:ext cx="2159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 - 62 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3092645"/>
            <a:ext cx="5295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Now find a</a:t>
            </a:r>
            <a:r>
              <a:rPr lang="en-US" sz="7200" baseline="-25000" dirty="0" smtClean="0">
                <a:solidFill>
                  <a:schemeClr val="accent1"/>
                </a:solidFill>
              </a:rPr>
              <a:t>10</a:t>
            </a:r>
            <a:endParaRPr lang="en-US" sz="7200" baseline="-25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430" y="5141744"/>
            <a:ext cx="62113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10</a:t>
            </a:r>
            <a:r>
              <a:rPr lang="en-US" sz="6600" dirty="0" smtClean="0">
                <a:sym typeface="Wingdings" panose="05000000000000000000" pitchFamily="2" charset="2"/>
              </a:rPr>
              <a:t> = 30 (10) - 62</a:t>
            </a:r>
            <a:endParaRPr lang="en-US" sz="6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253695" y="4151215"/>
            <a:ext cx="4767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10</a:t>
            </a:r>
            <a:r>
              <a:rPr lang="en-US" sz="6600" dirty="0" smtClean="0">
                <a:sym typeface="Wingdings" panose="05000000000000000000" pitchFamily="2" charset="2"/>
              </a:rPr>
              <a:t> = 300 - 62</a:t>
            </a:r>
            <a:endParaRPr lang="en-US" sz="66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256688" y="5248729"/>
            <a:ext cx="33930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10</a:t>
            </a:r>
            <a:r>
              <a:rPr lang="en-US" sz="6600" dirty="0" smtClean="0">
                <a:sym typeface="Wingdings" panose="05000000000000000000" pitchFamily="2" charset="2"/>
              </a:rPr>
              <a:t> = 238</a:t>
            </a:r>
            <a:endParaRPr lang="en-US" sz="6600" baseline="-25000" dirty="0"/>
          </a:p>
        </p:txBody>
      </p:sp>
    </p:spTree>
    <p:extLst>
      <p:ext uri="{BB962C8B-B14F-4D97-AF65-F5344CB8AC3E}">
        <p14:creationId xmlns:p14="http://schemas.microsoft.com/office/powerpoint/2010/main" val="12602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Arithmetic Sequences Example #2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559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  8.1</a:t>
            </a:r>
            <a:r>
              <a:rPr lang="en-US" sz="8000" dirty="0">
                <a:solidFill>
                  <a:schemeClr val="accent2"/>
                </a:solidFill>
              </a:rPr>
              <a:t>, 5.8, 3.5, 1.2…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551" y="1819005"/>
            <a:ext cx="249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thing, define your terms…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63243" y="178822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60820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66561" y="17574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48684" y="3190060"/>
            <a:ext cx="4049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Now, write the Equation…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184717" y="5192486"/>
            <a:ext cx="1555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n</a:t>
            </a:r>
            <a:r>
              <a:rPr lang="en-US" sz="6000" dirty="0" smtClean="0">
                <a:sym typeface="Wingdings" panose="05000000000000000000" pitchFamily="2" charset="2"/>
              </a:rPr>
              <a:t> =</a:t>
            </a:r>
            <a:endParaRPr lang="en-US" sz="6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7477984" y="5253597"/>
            <a:ext cx="4049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-2.3n</a:t>
            </a:r>
            <a:endParaRPr lang="en-US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73427" y="5274663"/>
            <a:ext cx="2159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+ 10.4</a:t>
            </a:r>
            <a:endParaRPr lang="en-US" sz="6000" dirty="0"/>
          </a:p>
        </p:txBody>
      </p:sp>
      <p:sp>
        <p:nvSpPr>
          <p:cNvPr id="30" name="TextBox 29"/>
          <p:cNvSpPr txBox="1"/>
          <p:nvPr/>
        </p:nvSpPr>
        <p:spPr>
          <a:xfrm>
            <a:off x="7216227" y="3434479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a</a:t>
            </a:r>
            <a:r>
              <a:rPr lang="en-US" sz="3600" baseline="-25000" dirty="0" smtClean="0">
                <a:sym typeface="Wingdings" panose="05000000000000000000" pitchFamily="2" charset="2"/>
              </a:rPr>
              <a:t>1</a:t>
            </a:r>
            <a:r>
              <a:rPr lang="en-US" sz="3600" dirty="0" smtClean="0">
                <a:sym typeface="Wingdings" panose="05000000000000000000" pitchFamily="2" charset="2"/>
              </a:rPr>
              <a:t>+(n-1)d</a:t>
            </a:r>
            <a:endParaRPr lang="en-US" sz="36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6226" y="4021375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8.1+(n-1)(-2.3)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216226" y="4550273"/>
            <a:ext cx="404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baseline="-25000" dirty="0" smtClean="0">
                <a:sym typeface="Wingdings" panose="05000000000000000000" pitchFamily="2" charset="2"/>
              </a:rPr>
              <a:t>n</a:t>
            </a:r>
            <a:r>
              <a:rPr lang="en-US" sz="3600" dirty="0" smtClean="0">
                <a:sym typeface="Wingdings" panose="05000000000000000000" pitchFamily="2" charset="2"/>
              </a:rPr>
              <a:t> = 8.1 -2.3n + 2.3</a:t>
            </a:r>
            <a:endParaRPr lang="en-US" sz="36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53721" y="3193385"/>
            <a:ext cx="2493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identify the common difference (d)…</a:t>
            </a:r>
            <a:endParaRPr lang="en-US" sz="2400" dirty="0"/>
          </a:p>
        </p:txBody>
      </p:sp>
      <p:sp>
        <p:nvSpPr>
          <p:cNvPr id="13" name="Curved Up Arrow 12"/>
          <p:cNvSpPr/>
          <p:nvPr/>
        </p:nvSpPr>
        <p:spPr>
          <a:xfrm>
            <a:off x="4125761" y="3238984"/>
            <a:ext cx="126274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5495108" y="3226922"/>
            <a:ext cx="1262743" cy="4880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2363" y="3829202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-2.3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801710" y="3806041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400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13" grpId="0" animBg="1"/>
      <p:bldP spid="34" grpId="0" animBg="1"/>
      <p:bldP spid="17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24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Arithmetic Sequences Example #2 Continued…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5592"/>
            <a:ext cx="10058400" cy="11042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8.1, 5.8, 3.5, 1.2…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3017" y="184047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88477" y="186660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456317" y="179663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180069" y="184889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0872" y="4062315"/>
            <a:ext cx="1555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n</a:t>
            </a:r>
            <a:r>
              <a:rPr lang="en-US" sz="6600" dirty="0" smtClean="0">
                <a:sym typeface="Wingdings" panose="05000000000000000000" pitchFamily="2" charset="2"/>
              </a:rPr>
              <a:t> =</a:t>
            </a:r>
            <a:endParaRPr lang="en-US" sz="66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60368" y="4098307"/>
            <a:ext cx="4049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-2.3n</a:t>
            </a:r>
            <a:endParaRPr lang="en-US" sz="6600" dirty="0"/>
          </a:p>
        </p:txBody>
      </p:sp>
      <p:sp>
        <p:nvSpPr>
          <p:cNvPr id="29" name="TextBox 28"/>
          <p:cNvSpPr txBox="1"/>
          <p:nvPr/>
        </p:nvSpPr>
        <p:spPr>
          <a:xfrm>
            <a:off x="3535135" y="4123019"/>
            <a:ext cx="30354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 + 10.4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3092645"/>
            <a:ext cx="5295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Now find a</a:t>
            </a:r>
            <a:r>
              <a:rPr lang="en-US" sz="7200" baseline="-25000" dirty="0" smtClean="0">
                <a:solidFill>
                  <a:schemeClr val="accent1"/>
                </a:solidFill>
              </a:rPr>
              <a:t>23</a:t>
            </a:r>
            <a:endParaRPr lang="en-US" sz="7200" baseline="-25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5141744"/>
            <a:ext cx="6560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23</a:t>
            </a:r>
            <a:r>
              <a:rPr lang="en-US" sz="6000" dirty="0" smtClean="0">
                <a:sym typeface="Wingdings" panose="05000000000000000000" pitchFamily="2" charset="2"/>
              </a:rPr>
              <a:t> = -2.3(23) + 10.4</a:t>
            </a:r>
            <a:endParaRPr lang="en-US" sz="60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6505303" y="4151215"/>
            <a:ext cx="5515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a</a:t>
            </a:r>
            <a:r>
              <a:rPr lang="en-US" sz="6000" baseline="-25000" dirty="0" smtClean="0">
                <a:sym typeface="Wingdings" panose="05000000000000000000" pitchFamily="2" charset="2"/>
              </a:rPr>
              <a:t>23</a:t>
            </a:r>
            <a:r>
              <a:rPr lang="en-US" sz="6000" dirty="0" smtClean="0">
                <a:sym typeface="Wingdings" panose="05000000000000000000" pitchFamily="2" charset="2"/>
              </a:rPr>
              <a:t> = -52.9 + 10.4</a:t>
            </a:r>
            <a:endParaRPr lang="en-US" sz="6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256688" y="5248729"/>
            <a:ext cx="4617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" panose="05000000000000000000" pitchFamily="2" charset="2"/>
              </a:rPr>
              <a:t>a</a:t>
            </a:r>
            <a:r>
              <a:rPr lang="en-US" sz="6600" baseline="-25000" dirty="0" smtClean="0">
                <a:sym typeface="Wingdings" panose="05000000000000000000" pitchFamily="2" charset="2"/>
              </a:rPr>
              <a:t>23</a:t>
            </a:r>
            <a:r>
              <a:rPr lang="en-US" sz="6600" dirty="0" smtClean="0">
                <a:sym typeface="Wingdings" panose="05000000000000000000" pitchFamily="2" charset="2"/>
              </a:rPr>
              <a:t> = -42.5</a:t>
            </a:r>
            <a:endParaRPr lang="en-US" sz="6600" baseline="-25000" dirty="0"/>
          </a:p>
        </p:txBody>
      </p:sp>
    </p:spTree>
    <p:extLst>
      <p:ext uri="{BB962C8B-B14F-4D97-AF65-F5344CB8AC3E}">
        <p14:creationId xmlns:p14="http://schemas.microsoft.com/office/powerpoint/2010/main" val="12602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988</TotalTime>
  <Words>630</Words>
  <Application>Microsoft Office PowerPoint</Application>
  <PresentationFormat>Widescreen</PresentationFormat>
  <Paragraphs>157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Cambria Math</vt:lpstr>
      <vt:lpstr>Wingdings</vt:lpstr>
      <vt:lpstr>Retrospect</vt:lpstr>
      <vt:lpstr>Warm Up:</vt:lpstr>
      <vt:lpstr>Arithmetic and Geometric Sequences</vt:lpstr>
      <vt:lpstr>VOCABULARY!</vt:lpstr>
      <vt:lpstr>Arithmetic Sequences</vt:lpstr>
      <vt:lpstr>Arithmetic Sequences Example #1</vt:lpstr>
      <vt:lpstr>Example #1 …  Finding a specific term!</vt:lpstr>
      <vt:lpstr>Arithmetic Sequences Example #1 Continued…</vt:lpstr>
      <vt:lpstr>Arithmetic Sequences Example #2</vt:lpstr>
      <vt:lpstr>Arithmetic Sequences Example #2 Continued…</vt:lpstr>
      <vt:lpstr>Geometric Sequences</vt:lpstr>
      <vt:lpstr>Geometric Sequences Example #3</vt:lpstr>
      <vt:lpstr>Geometric Sequences Example #3 Continued…</vt:lpstr>
      <vt:lpstr>Geometric Sequences Example #3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Dec. 3rd 2013</dc:title>
  <dc:creator>Combs, Courtney</dc:creator>
  <cp:lastModifiedBy>Rehmel, Clay E</cp:lastModifiedBy>
  <cp:revision>54</cp:revision>
  <cp:lastPrinted>2014-12-11T17:11:27Z</cp:lastPrinted>
  <dcterms:created xsi:type="dcterms:W3CDTF">2013-12-02T20:56:23Z</dcterms:created>
  <dcterms:modified xsi:type="dcterms:W3CDTF">2017-05-01T12:49:39Z</dcterms:modified>
</cp:coreProperties>
</file>