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575"/>
  </p:normalViewPr>
  <p:slideViewPr>
    <p:cSldViewPr snapToGrid="0" snapToObjects="1">
      <p:cViewPr varScale="1">
        <p:scale>
          <a:sx n="76" d="100"/>
          <a:sy n="76" d="100"/>
        </p:scale>
        <p:origin x="216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4000" dirty="0" smtClean="0"/>
                  <a:t>Factor:  </a:t>
                </a:r>
                <a:endParaRPr lang="en-US" sz="40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 charset="0"/>
                      </a:rPr>
                      <m:t>−6</m:t>
                    </m:r>
                    <m:r>
                      <a:rPr lang="en-US" sz="4000" b="0" i="1" smtClean="0">
                        <a:latin typeface="Cambria Math" charset="0"/>
                      </a:rPr>
                      <m:t>𝑥</m:t>
                    </m:r>
                    <m:r>
                      <a:rPr lang="en-US" sz="4000" b="0" i="1" smtClean="0">
                        <a:latin typeface="Cambria Math" charset="0"/>
                      </a:rPr>
                      <m:t>+8</m:t>
                    </m:r>
                  </m:oMath>
                </a14:m>
                <a:endParaRPr lang="en-US" sz="4000" dirty="0" smtClean="0"/>
              </a:p>
              <a:p>
                <a:endParaRPr lang="en-US" sz="4000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4199" t="-1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 charset="0"/>
                      </a:rPr>
                      <m:t>−16</m:t>
                    </m:r>
                  </m:oMath>
                </a14:m>
                <a:endParaRPr lang="en-US" sz="4000" dirty="0" smtClean="0"/>
              </a:p>
            </p:txBody>
          </p:sp>
        </mc:Choice>
        <mc:Fallback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815013" y="114300"/>
            <a:ext cx="6015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Learning Target: I will factor higher order polynomials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658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charset="0"/>
                        </a:rPr>
                        <m:t>−3</m:t>
                      </m:r>
                      <m:sSup>
                        <m:sSup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charset="0"/>
                        </a:rPr>
                        <m:t>−4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Step one: NO GCF</a:t>
                </a:r>
              </a:p>
              <a:p>
                <a:r>
                  <a:rPr lang="en-US" sz="2400" dirty="0" smtClean="0"/>
                  <a:t>Step two: substitute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</a:rPr>
                      <m:t>𝑢</m:t>
                    </m:r>
                    <m:r>
                      <a:rPr lang="en-US" sz="2400" b="0" i="1" smtClean="0"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to create a quadratic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22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𝑢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sz="2200" b="0" i="1" smtClean="0">
                        <a:latin typeface="Cambria Math" charset="0"/>
                      </a:rPr>
                      <m:t>−3</m:t>
                    </m:r>
                    <m:r>
                      <a:rPr lang="en-US" sz="2200" b="0" i="1" smtClean="0">
                        <a:latin typeface="Cambria Math" charset="0"/>
                      </a:rPr>
                      <m:t>𝑢</m:t>
                    </m:r>
                    <m:r>
                      <a:rPr lang="en-US" sz="2200" b="0" i="1" smtClean="0">
                        <a:latin typeface="Cambria Math" charset="0"/>
                      </a:rPr>
                      <m:t>−4</m:t>
                    </m:r>
                  </m:oMath>
                </a14:m>
                <a:endParaRPr lang="en-US" sz="2200" dirty="0" smtClean="0"/>
              </a:p>
              <a:p>
                <a:r>
                  <a:rPr lang="en-US" sz="2400" dirty="0" smtClean="0"/>
                  <a:t>Step three: Factor! 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sz="22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𝑢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−4</m:t>
                        </m:r>
                      </m:e>
                    </m:d>
                    <m:d>
                      <m:dPr>
                        <m:ctrlPr>
                          <a:rPr lang="en-US" sz="22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𝑢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+1</m:t>
                        </m:r>
                      </m:e>
                    </m:d>
                  </m:oMath>
                </a14:m>
                <a:endParaRPr lang="en-US" sz="2200" b="0" dirty="0" smtClean="0"/>
              </a:p>
              <a:p>
                <a:pPr lvl="1"/>
                <a:endParaRPr lang="en-US" sz="2200" dirty="0" smtClean="0"/>
              </a:p>
              <a:p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3"/>
                <a:stretch>
                  <a:fillRect l="-1706" t="-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Step four: resub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sz="2400" b="0" i="0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for u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sz="2200" b="0" i="1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200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b="0" i="1" smtClean="0">
                            <a:latin typeface="Cambria Math" charset="0"/>
                          </a:rPr>
                          <m:t>−4</m:t>
                        </m:r>
                      </m:e>
                    </m:d>
                    <m:d>
                      <m:dPr>
                        <m:ctrlPr>
                          <a:rPr lang="en-US" sz="2200" b="0" i="1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200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b="0" i="1" smtClean="0">
                            <a:latin typeface="Cambria Math" charset="0"/>
                          </a:rPr>
                          <m:t>+1</m:t>
                        </m:r>
                      </m:e>
                    </m:d>
                  </m:oMath>
                </a14:m>
                <a:endParaRPr lang="en-US" sz="2200" b="0" dirty="0" smtClean="0"/>
              </a:p>
              <a:p>
                <a:pPr lvl="1"/>
                <a:endParaRPr lang="en-US" sz="2200" b="0" dirty="0" smtClean="0"/>
              </a:p>
              <a:p>
                <a:r>
                  <a:rPr lang="en-US" sz="2400" dirty="0" smtClean="0"/>
                  <a:t>Step five: factor completely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sz="22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−2</m:t>
                        </m:r>
                      </m:e>
                    </m:d>
                    <m:r>
                      <a:rPr lang="en-US" sz="2200" b="0" i="1" smtClean="0">
                        <a:latin typeface="Cambria Math" charset="0"/>
                      </a:rPr>
                      <m:t>(</m:t>
                    </m:r>
                    <m:r>
                      <a:rPr lang="en-US" sz="2200" b="0" i="1" smtClean="0">
                        <a:latin typeface="Cambria Math" charset="0"/>
                      </a:rPr>
                      <m:t>𝑥</m:t>
                    </m:r>
                    <m:r>
                      <a:rPr lang="en-US" sz="2200" b="0" i="1" smtClean="0">
                        <a:latin typeface="Cambria Math" charset="0"/>
                      </a:rPr>
                      <m:t>+2)(</m:t>
                    </m:r>
                    <m:sSup>
                      <m:sSupPr>
                        <m:ctrlPr>
                          <a:rPr lang="en-US" sz="22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sz="2200" b="0" i="1" smtClean="0">
                        <a:latin typeface="Cambria Math" charset="0"/>
                      </a:rPr>
                      <m:t>+1)</m:t>
                    </m:r>
                  </m:oMath>
                </a14:m>
                <a:endParaRPr lang="en-US" sz="2200" b="0" dirty="0" smtClean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4"/>
                <a:stretch>
                  <a:fillRect l="-1706" t="-12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874627" y="5672257"/>
            <a:ext cx="5957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/>
              <a:t>Learning Target: I will factor higher order polynomials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6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charset="0"/>
                        </a:rPr>
                        <m:t>−16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Step one: Identify the perfect squares!</a:t>
                </a:r>
              </a:p>
              <a:p>
                <a:endParaRPr lang="en-US" dirty="0"/>
              </a:p>
              <a:p>
                <a:r>
                  <a:rPr lang="en-US" dirty="0" smtClean="0"/>
                  <a:t>Step 2: substitute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</a:rPr>
                          <m:t>𝑢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charset="0"/>
                      </a:rPr>
                      <m:t>−16</m:t>
                    </m:r>
                  </m:oMath>
                </a14:m>
                <a:endParaRPr lang="en-US" b="0" dirty="0" smtClean="0"/>
              </a:p>
              <a:p>
                <a:pPr lvl="1"/>
                <a:endParaRPr lang="en-US" b="0" dirty="0" smtClean="0"/>
              </a:p>
              <a:p>
                <a:r>
                  <a:rPr lang="en-US" dirty="0" smtClean="0"/>
                  <a:t>Step 3: Factor</a:t>
                </a:r>
              </a:p>
              <a:p>
                <a:pPr lvl="1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(</m:t>
                    </m:r>
                  </m:oMath>
                </a14:m>
                <a:endParaRPr lang="en-US" b="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Step 4: resubstitute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charset="0"/>
                          </a:rPr>
                          <m:t>−4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charset="0"/>
                          </a:rPr>
                          <m:t>+4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Step 5: Factor completely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(</m:t>
                    </m:r>
                    <m:r>
                      <a:rPr lang="en-US" b="0" i="1" smtClean="0">
                        <a:latin typeface="Cambria Math" charset="0"/>
                      </a:rPr>
                      <m:t>𝑥</m:t>
                    </m:r>
                    <m:r>
                      <a:rPr lang="en-US" b="0" i="1" smtClean="0">
                        <a:latin typeface="Cambria Math" charset="0"/>
                      </a:rPr>
                      <m:t>−2)(</m:t>
                    </m:r>
                    <m:r>
                      <a:rPr lang="en-US" b="0" i="1" smtClean="0">
                        <a:latin typeface="Cambria Math" charset="0"/>
                      </a:rPr>
                      <m:t>𝑥</m:t>
                    </m:r>
                    <m:r>
                      <a:rPr lang="en-US" b="0" i="1" smtClean="0">
                        <a:latin typeface="Cambria Math" charset="0"/>
                      </a:rPr>
                      <m:t>+2)(</m:t>
                    </m:r>
                    <m:sSup>
                      <m:s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charset="0"/>
                      </a:rPr>
                      <m:t>+4)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4"/>
                <a:stretch>
                  <a:fillRect l="-1181" t="-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589405" y="5606157"/>
            <a:ext cx="5957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/>
              <a:t>Learning Target: I will factor higher order polynomials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8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4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4400" b="0" i="1" smtClean="0">
                            <a:latin typeface="Cambria Math" charset="0"/>
                          </a:rPr>
                          <m:t>4</m:t>
                        </m:r>
                      </m:sup>
                    </m:sSup>
                    <m:r>
                      <a:rPr lang="en-US" sz="4400" b="0" i="1" smtClean="0">
                        <a:latin typeface="Cambria Math" charset="0"/>
                      </a:rPr>
                      <m:t>−</m:t>
                    </m:r>
                    <m:sSup>
                      <m:sSupPr>
                        <m:ctrlPr>
                          <a:rPr lang="en-US" sz="44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charset="0"/>
                          </a:rPr>
                          <m:t>5</m:t>
                        </m:r>
                        <m:r>
                          <a:rPr lang="en-US" sz="4400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44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sz="4400" b="0" i="1" smtClean="0">
                        <a:latin typeface="Cambria Math" charset="0"/>
                      </a:rPr>
                      <m:t>+6</m:t>
                    </m:r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5452533" y="5443657"/>
            <a:ext cx="59252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/>
              <a:t>Learning Target: I will factor higher order polynomials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1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</TotalTime>
  <Words>252</Words>
  <Application>Microsoft Macintosh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Cambria Math</vt:lpstr>
      <vt:lpstr>Gill Sans MT</vt:lpstr>
      <vt:lpstr>Arial</vt:lpstr>
      <vt:lpstr>Gallery</vt:lpstr>
      <vt:lpstr>Warm up:</vt:lpstr>
      <vt:lpstr>x^4-3x^2-4</vt:lpstr>
      <vt:lpstr>x^4-16</vt:lpstr>
      <vt:lpstr>Closure 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</dc:title>
  <dc:creator>Pehlke, Leah M</dc:creator>
  <cp:lastModifiedBy>Pehlke, Leah M</cp:lastModifiedBy>
  <cp:revision>3</cp:revision>
  <dcterms:created xsi:type="dcterms:W3CDTF">2017-02-27T00:09:02Z</dcterms:created>
  <dcterms:modified xsi:type="dcterms:W3CDTF">2017-02-27T00:32:46Z</dcterms:modified>
</cp:coreProperties>
</file>