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11/13/2016</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11/13/2016</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Finding the Inverse Matrix </a:t>
            </a:r>
            <a:br>
              <a:rPr lang="en-US" dirty="0" smtClean="0"/>
            </a:br>
            <a:r>
              <a:rPr lang="en-US" dirty="0" smtClean="0"/>
              <a:t>Day 2</a:t>
            </a:r>
            <a:endParaRPr lang="en-US" dirty="0"/>
          </a:p>
        </p:txBody>
      </p:sp>
      <p:sp>
        <p:nvSpPr>
          <p:cNvPr id="3" name="Subtitle 2"/>
          <p:cNvSpPr>
            <a:spLocks noGrp="1"/>
          </p:cNvSpPr>
          <p:nvPr>
            <p:ph type="subTitle" idx="1"/>
          </p:nvPr>
        </p:nvSpPr>
        <p:spPr/>
        <p:txBody>
          <a:bodyPr/>
          <a:lstStyle/>
          <a:p>
            <a:r>
              <a:rPr lang="en-US" dirty="0" smtClean="0"/>
              <a:t>Get a new Purple Sheet and be ready for a warm-up!</a:t>
            </a:r>
            <a:endParaRPr lang="en-US" dirty="0"/>
          </a:p>
        </p:txBody>
      </p:sp>
    </p:spTree>
    <p:extLst>
      <p:ext uri="{BB962C8B-B14F-4D97-AF65-F5344CB8AC3E}">
        <p14:creationId xmlns:p14="http://schemas.microsoft.com/office/powerpoint/2010/main" val="414335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pPr marL="0" indent="0">
                  <a:buNone/>
                </a:pPr>
                <a:r>
                  <a:rPr lang="en-US" sz="3200" dirty="0" smtClean="0"/>
                  <a:t>Find the inverse of the following matrices.</a:t>
                </a:r>
                <a:endParaRPr lang="en-US" sz="3200" dirty="0"/>
              </a:p>
              <a:p>
                <a:pPr marL="0" indent="0">
                  <a:buNone/>
                </a:pPr>
                <a14:m>
                  <m:oMathPara xmlns:m="http://schemas.openxmlformats.org/officeDocument/2006/math">
                    <m:oMathParaPr>
                      <m:jc m:val="centerGroup"/>
                    </m:oMathParaPr>
                    <m:oMath xmlns:m="http://schemas.openxmlformats.org/officeDocument/2006/math">
                      <m:d>
                        <m:dPr>
                          <m:begChr m:val="["/>
                          <m:endChr m:val="]"/>
                          <m:ctrlPr>
                            <a:rPr lang="en-US" sz="3200" i="1" smtClean="0">
                              <a:latin typeface="Cambria Math" panose="02040503050406030204" pitchFamily="18" charset="0"/>
                            </a:rPr>
                          </m:ctrlPr>
                        </m:dPr>
                        <m:e>
                          <m:m>
                            <m:mPr>
                              <m:mcs>
                                <m:mc>
                                  <m:mcPr>
                                    <m:count m:val="2"/>
                                    <m:mcJc m:val="center"/>
                                  </m:mcPr>
                                </m:mc>
                              </m:mcs>
                              <m:ctrlPr>
                                <a:rPr lang="en-US" sz="3200" i="1" smtClean="0">
                                  <a:latin typeface="Cambria Math" panose="02040503050406030204" pitchFamily="18" charset="0"/>
                                </a:rPr>
                              </m:ctrlPr>
                            </m:mPr>
                            <m:mr>
                              <m:e>
                                <m:r>
                                  <m:rPr>
                                    <m:brk m:alnAt="7"/>
                                  </m:rPr>
                                  <a:rPr lang="en-US" sz="3200" b="0" i="1" smtClean="0">
                                    <a:latin typeface="Cambria Math" panose="02040503050406030204" pitchFamily="18" charset="0"/>
                                  </a:rPr>
                                  <m:t>9</m:t>
                                </m:r>
                              </m:e>
                              <m:e>
                                <m:r>
                                  <a:rPr lang="en-US" sz="3200" b="0" i="1" smtClean="0">
                                    <a:latin typeface="Cambria Math" panose="02040503050406030204" pitchFamily="18" charset="0"/>
                                  </a:rPr>
                                  <m:t>−1</m:t>
                                </m:r>
                              </m:e>
                            </m:mr>
                            <m:mr>
                              <m:e>
                                <m:r>
                                  <a:rPr lang="en-US" sz="3200" b="0" i="1" smtClean="0">
                                    <a:latin typeface="Cambria Math" panose="02040503050406030204" pitchFamily="18" charset="0"/>
                                  </a:rPr>
                                  <m:t>0</m:t>
                                </m:r>
                              </m:e>
                              <m:e>
                                <m:r>
                                  <a:rPr lang="en-US" sz="3200" b="0" i="1" smtClean="0">
                                    <a:latin typeface="Cambria Math" panose="02040503050406030204" pitchFamily="18" charset="0"/>
                                  </a:rPr>
                                  <m:t>0</m:t>
                                </m:r>
                              </m:e>
                            </m:mr>
                          </m:m>
                        </m:e>
                      </m:d>
                    </m:oMath>
                  </m:oMathPara>
                </a14:m>
                <a:endParaRPr lang="en-US" sz="3200" dirty="0" smtClean="0"/>
              </a:p>
              <a:p>
                <a:pPr marL="0" indent="0">
                  <a:buNone/>
                </a:pPr>
                <a:endParaRPr lang="en-US" sz="3200" dirty="0" smtClean="0"/>
              </a:p>
              <a:p>
                <a:pPr marL="0" indent="0">
                  <a:buNone/>
                </a:pPr>
                <a14:m>
                  <m:oMathPara xmlns:m="http://schemas.openxmlformats.org/officeDocument/2006/math">
                    <m:oMathParaPr>
                      <m:jc m:val="centerGroup"/>
                    </m:oMathParaPr>
                    <m:oMath xmlns:m="http://schemas.openxmlformats.org/officeDocument/2006/math">
                      <m:d>
                        <m:dPr>
                          <m:begChr m:val="["/>
                          <m:endChr m:val="]"/>
                          <m:ctrlPr>
                            <a:rPr lang="en-US" sz="3200" i="1" smtClean="0">
                              <a:latin typeface="Cambria Math" panose="02040503050406030204" pitchFamily="18" charset="0"/>
                            </a:rPr>
                          </m:ctrlPr>
                        </m:dPr>
                        <m:e>
                          <m:m>
                            <m:mPr>
                              <m:mcs>
                                <m:mc>
                                  <m:mcPr>
                                    <m:count m:val="2"/>
                                    <m:mcJc m:val="center"/>
                                  </m:mcPr>
                                </m:mc>
                              </m:mcs>
                              <m:ctrlPr>
                                <a:rPr lang="en-US" sz="3200" i="1" smtClean="0">
                                  <a:latin typeface="Cambria Math" panose="02040503050406030204" pitchFamily="18" charset="0"/>
                                </a:rPr>
                              </m:ctrlPr>
                            </m:mPr>
                            <m:mr>
                              <m:e>
                                <m:r>
                                  <m:rPr>
                                    <m:brk m:alnAt="7"/>
                                  </m:rPr>
                                  <a:rPr lang="en-US" sz="3200" b="0" i="1" smtClean="0">
                                    <a:latin typeface="Cambria Math" panose="02040503050406030204" pitchFamily="18" charset="0"/>
                                  </a:rPr>
                                  <m:t>−7</m:t>
                                </m:r>
                              </m:e>
                              <m:e>
                                <m:r>
                                  <a:rPr lang="en-US" sz="3200" b="0" i="1" smtClean="0">
                                    <a:latin typeface="Cambria Math" panose="02040503050406030204" pitchFamily="18" charset="0"/>
                                  </a:rPr>
                                  <m:t>−7</m:t>
                                </m:r>
                              </m:e>
                            </m:mr>
                            <m:mr>
                              <m:e>
                                <m:r>
                                  <a:rPr lang="en-US" sz="3200" b="0" i="1" smtClean="0">
                                    <a:latin typeface="Cambria Math" panose="02040503050406030204" pitchFamily="18" charset="0"/>
                                  </a:rPr>
                                  <m:t>−6</m:t>
                                </m:r>
                              </m:e>
                              <m:e>
                                <m:r>
                                  <a:rPr lang="en-US" sz="3200" b="0" i="1" smtClean="0">
                                    <a:latin typeface="Cambria Math" panose="02040503050406030204" pitchFamily="18" charset="0"/>
                                  </a:rPr>
                                  <m:t>4</m:t>
                                </m:r>
                              </m:e>
                            </m:mr>
                          </m:m>
                        </m:e>
                      </m:d>
                    </m:oMath>
                  </m:oMathPara>
                </a14:m>
                <a:endParaRPr lang="en-US" sz="32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538" t="-516"/>
                </a:stretch>
              </a:blipFill>
            </p:spPr>
            <p:txBody>
              <a:bodyPr/>
              <a:lstStyle/>
              <a:p>
                <a:r>
                  <a:rPr lang="en-US">
                    <a:noFill/>
                  </a:rPr>
                  <a:t> </a:t>
                </a:r>
              </a:p>
            </p:txBody>
          </p:sp>
        </mc:Fallback>
      </mc:AlternateContent>
    </p:spTree>
    <p:extLst>
      <p:ext uri="{BB962C8B-B14F-4D97-AF65-F5344CB8AC3E}">
        <p14:creationId xmlns:p14="http://schemas.microsoft.com/office/powerpoint/2010/main" val="590476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Find the inverse of each of the matrices in the first section of your worksheet. Once you are done, do not move on until you are given direction to do so.</a:t>
            </a:r>
            <a:endParaRPr lang="en-US" sz="3600" dirty="0"/>
          </a:p>
        </p:txBody>
      </p:sp>
    </p:spTree>
    <p:extLst>
      <p:ext uri="{BB962C8B-B14F-4D97-AF65-F5344CB8AC3E}">
        <p14:creationId xmlns:p14="http://schemas.microsoft.com/office/powerpoint/2010/main" val="3746979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In the next section, find the inverse matrix and then use scalar multiplication to multiply the coefficient through the new matrix. You will most likely get fractions/decimals. Do not move on to the next section until you are told to do so.</a:t>
            </a:r>
            <a:endParaRPr lang="en-US" sz="3600" dirty="0"/>
          </a:p>
        </p:txBody>
      </p:sp>
    </p:spTree>
    <p:extLst>
      <p:ext uri="{BB962C8B-B14F-4D97-AF65-F5344CB8AC3E}">
        <p14:creationId xmlns:p14="http://schemas.microsoft.com/office/powerpoint/2010/main" val="331605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In the last section, use your calculator to find the inverse of the matrices. See if you can figure out how to do this on your own. You will get fractions/decimals in your answer depending on the settings in </a:t>
            </a:r>
            <a:r>
              <a:rPr lang="en-US" sz="3600" smtClean="0"/>
              <a:t>your calculator.</a:t>
            </a:r>
            <a:endParaRPr lang="en-US" sz="3600" dirty="0"/>
          </a:p>
        </p:txBody>
      </p:sp>
    </p:spTree>
    <p:extLst>
      <p:ext uri="{BB962C8B-B14F-4D97-AF65-F5344CB8AC3E}">
        <p14:creationId xmlns:p14="http://schemas.microsoft.com/office/powerpoint/2010/main" val="406006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Autofit/>
              </a:bodyPr>
              <a:lstStyle/>
              <a:p>
                <a:pPr marL="0" indent="0">
                  <a:buNone/>
                </a:pPr>
                <a:r>
                  <a:rPr lang="en-US" sz="2800" dirty="0" smtClean="0"/>
                  <a:t>Find the inverse of the following matrices using your calculator.</a:t>
                </a:r>
              </a:p>
              <a:p>
                <a:pPr marL="0" indent="0">
                  <a:buNone/>
                </a:pPr>
                <a:endParaRPr lang="en-US" sz="2800" i="1" dirty="0" smtClean="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d>
                        <m:dPr>
                          <m:begChr m:val="["/>
                          <m:endChr m:val="]"/>
                          <m:ctrlPr>
                            <a:rPr lang="en-US" sz="3200" i="1" smtClean="0">
                              <a:latin typeface="Cambria Math" panose="02040503050406030204" pitchFamily="18" charset="0"/>
                            </a:rPr>
                          </m:ctrlPr>
                        </m:dPr>
                        <m:e>
                          <m:m>
                            <m:mPr>
                              <m:mcs>
                                <m:mc>
                                  <m:mcPr>
                                    <m:count m:val="2"/>
                                    <m:mcJc m:val="center"/>
                                  </m:mcPr>
                                </m:mc>
                              </m:mcs>
                              <m:ctrlPr>
                                <a:rPr lang="en-US" sz="3200" i="1" smtClean="0">
                                  <a:latin typeface="Cambria Math" panose="02040503050406030204" pitchFamily="18" charset="0"/>
                                </a:rPr>
                              </m:ctrlPr>
                            </m:mPr>
                            <m:mr>
                              <m:e>
                                <m:r>
                                  <m:rPr>
                                    <m:brk m:alnAt="7"/>
                                  </m:rPr>
                                  <a:rPr lang="en-US" sz="3200" b="0" i="1" smtClean="0">
                                    <a:latin typeface="Cambria Math" panose="02040503050406030204" pitchFamily="18" charset="0"/>
                                  </a:rPr>
                                  <m:t>8</m:t>
                                </m:r>
                              </m:e>
                              <m:e>
                                <m:r>
                                  <a:rPr lang="en-US" sz="3200" b="0" i="1" smtClean="0">
                                    <a:latin typeface="Cambria Math" panose="02040503050406030204" pitchFamily="18" charset="0"/>
                                  </a:rPr>
                                  <m:t>5</m:t>
                                </m:r>
                              </m:e>
                            </m:mr>
                            <m:mr>
                              <m:e>
                                <m:r>
                                  <a:rPr lang="en-US" sz="3200" b="0" i="1" smtClean="0">
                                    <a:latin typeface="Cambria Math" panose="02040503050406030204" pitchFamily="18" charset="0"/>
                                  </a:rPr>
                                  <m:t>0</m:t>
                                </m:r>
                              </m:e>
                              <m:e>
                                <m:r>
                                  <a:rPr lang="en-US" sz="3200" b="0" i="1" smtClean="0">
                                    <a:latin typeface="Cambria Math" panose="02040503050406030204" pitchFamily="18" charset="0"/>
                                  </a:rPr>
                                  <m:t>−1</m:t>
                                </m:r>
                              </m:e>
                            </m:mr>
                          </m:m>
                        </m:e>
                      </m:d>
                    </m:oMath>
                  </m:oMathPara>
                </a14:m>
                <a:endParaRPr lang="en-US" sz="3200" dirty="0" smtClean="0"/>
              </a:p>
              <a:p>
                <a:pPr marL="0" indent="0">
                  <a:buNone/>
                </a:pPr>
                <a:endParaRPr lang="en-US" sz="3200" dirty="0" smtClean="0"/>
              </a:p>
              <a:p>
                <a:pPr marL="0" indent="0">
                  <a:buNone/>
                </a:pPr>
                <a14:m>
                  <m:oMathPara xmlns:m="http://schemas.openxmlformats.org/officeDocument/2006/math">
                    <m:oMathParaPr>
                      <m:jc m:val="centerGroup"/>
                    </m:oMathParaPr>
                    <m:oMath xmlns:m="http://schemas.openxmlformats.org/officeDocument/2006/math">
                      <m:d>
                        <m:dPr>
                          <m:begChr m:val="["/>
                          <m:endChr m:val="]"/>
                          <m:ctrlPr>
                            <a:rPr lang="en-US" sz="3200" i="1" smtClean="0">
                              <a:latin typeface="Cambria Math" panose="02040503050406030204" pitchFamily="18" charset="0"/>
                            </a:rPr>
                          </m:ctrlPr>
                        </m:dPr>
                        <m:e>
                          <m:m>
                            <m:mPr>
                              <m:mcs>
                                <m:mc>
                                  <m:mcPr>
                                    <m:count m:val="2"/>
                                    <m:mcJc m:val="center"/>
                                  </m:mcPr>
                                </m:mc>
                              </m:mcs>
                              <m:ctrlPr>
                                <a:rPr lang="en-US" sz="3200" i="1" smtClean="0">
                                  <a:latin typeface="Cambria Math" panose="02040503050406030204" pitchFamily="18" charset="0"/>
                                </a:rPr>
                              </m:ctrlPr>
                            </m:mPr>
                            <m:mr>
                              <m:e>
                                <m:r>
                                  <m:rPr>
                                    <m:brk m:alnAt="7"/>
                                  </m:rPr>
                                  <a:rPr lang="en-US" sz="3200" b="0" i="1" smtClean="0">
                                    <a:latin typeface="Cambria Math" panose="02040503050406030204" pitchFamily="18" charset="0"/>
                                  </a:rPr>
                                  <m:t>8</m:t>
                                </m:r>
                              </m:e>
                              <m:e>
                                <m:r>
                                  <a:rPr lang="en-US" sz="3200" b="0" i="1" smtClean="0">
                                    <a:latin typeface="Cambria Math" panose="02040503050406030204" pitchFamily="18" charset="0"/>
                                  </a:rPr>
                                  <m:t>3</m:t>
                                </m:r>
                              </m:e>
                            </m:mr>
                            <m:mr>
                              <m:e>
                                <m:r>
                                  <a:rPr lang="en-US" sz="3200" b="0" i="1" smtClean="0">
                                    <a:latin typeface="Cambria Math" panose="02040503050406030204" pitchFamily="18" charset="0"/>
                                  </a:rPr>
                                  <m:t>−2</m:t>
                                </m:r>
                              </m:e>
                              <m:e>
                                <m:r>
                                  <a:rPr lang="en-US" sz="3200" b="0" i="1" smtClean="0">
                                    <a:latin typeface="Cambria Math" panose="02040503050406030204" pitchFamily="18" charset="0"/>
                                  </a:rPr>
                                  <m:t>−2</m:t>
                                </m:r>
                              </m:e>
                            </m:mr>
                          </m:m>
                        </m:e>
                      </m:d>
                    </m:oMath>
                  </m:oMathPara>
                </a14:m>
                <a:endParaRPr lang="en-US" sz="28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31" t="-344" b="-9466"/>
                </a:stretch>
              </a:blipFill>
            </p:spPr>
            <p:txBody>
              <a:bodyPr/>
              <a:lstStyle/>
              <a:p>
                <a:r>
                  <a:rPr lang="en-US">
                    <a:noFill/>
                  </a:rPr>
                  <a:t> </a:t>
                </a:r>
              </a:p>
            </p:txBody>
          </p:sp>
        </mc:Fallback>
      </mc:AlternateContent>
    </p:spTree>
    <p:extLst>
      <p:ext uri="{BB962C8B-B14F-4D97-AF65-F5344CB8AC3E}">
        <p14:creationId xmlns:p14="http://schemas.microsoft.com/office/powerpoint/2010/main" val="1684114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9</TotalTime>
  <Words>165</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Cambria Math</vt:lpstr>
      <vt:lpstr>Trebuchet MS</vt:lpstr>
      <vt:lpstr>Tw Cen MT</vt:lpstr>
      <vt:lpstr>Circuit</vt:lpstr>
      <vt:lpstr>Finding the Inverse Matrix  Day 2</vt:lpstr>
      <vt:lpstr>Warm-Up</vt:lpstr>
      <vt:lpstr>Activity</vt:lpstr>
      <vt:lpstr>Activity</vt:lpstr>
      <vt:lpstr>Activity</vt:lpstr>
      <vt:lpstr>Closure</vt:lpstr>
    </vt:vector>
  </TitlesOfParts>
  <Company>Oldham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the Inverse Matrix  Day 2</dc:title>
  <dc:creator>Rehmel, Clay E</dc:creator>
  <cp:lastModifiedBy>Rehmel, Clay E</cp:lastModifiedBy>
  <cp:revision>3</cp:revision>
  <dcterms:created xsi:type="dcterms:W3CDTF">2016-11-13T23:09:56Z</dcterms:created>
  <dcterms:modified xsi:type="dcterms:W3CDTF">2016-11-13T23:19:47Z</dcterms:modified>
</cp:coreProperties>
</file>