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Pythagorean Theorem </a:t>
            </a:r>
          </a:p>
          <a:p>
            <a:endParaRPr lang="en-US" sz="3600" dirty="0"/>
          </a:p>
          <a:p>
            <a:r>
              <a:rPr lang="en-US" sz="3600" dirty="0" smtClean="0"/>
              <a:t>a=5 b=12 what is c?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9116" y="825698"/>
            <a:ext cx="56307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use right triangle trig to solve for angles and sides.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48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387745" y="589702"/>
            <a:ext cx="5132580" cy="48750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68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Right Triangle Trigonometry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793677" y="1183770"/>
            <a:ext cx="6188217" cy="76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1"/>
              <a:t>Trigonometry is based upon ratios of the sides of right triangles.</a:t>
            </a:r>
          </a:p>
        </p:txBody>
      </p:sp>
      <p:grpSp>
        <p:nvGrpSpPr>
          <p:cNvPr id="2053" name="Group 18"/>
          <p:cNvGrpSpPr>
            <a:grpSpLocks/>
          </p:cNvGrpSpPr>
          <p:nvPr/>
        </p:nvGrpSpPr>
        <p:grpSpPr bwMode="auto">
          <a:xfrm>
            <a:off x="7352572" y="2834932"/>
            <a:ext cx="1600200" cy="1278413"/>
            <a:chOff x="3832" y="1092"/>
            <a:chExt cx="1418" cy="878"/>
          </a:xfrm>
        </p:grpSpPr>
        <p:sp>
          <p:nvSpPr>
            <p:cNvPr id="2061" name="Text Box 273"/>
            <p:cNvSpPr txBox="1">
              <a:spLocks noChangeArrowheads="1"/>
            </p:cNvSpPr>
            <p:nvPr/>
          </p:nvSpPr>
          <p:spPr bwMode="auto">
            <a:xfrm>
              <a:off x="4046" y="1674"/>
              <a:ext cx="28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2201" i="1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</a:p>
          </p:txBody>
        </p:sp>
        <p:grpSp>
          <p:nvGrpSpPr>
            <p:cNvPr id="2062" name="Group 20"/>
            <p:cNvGrpSpPr>
              <a:grpSpLocks/>
            </p:cNvGrpSpPr>
            <p:nvPr/>
          </p:nvGrpSpPr>
          <p:grpSpPr bwMode="auto">
            <a:xfrm>
              <a:off x="3832" y="1092"/>
              <a:ext cx="1418" cy="825"/>
              <a:chOff x="3832" y="1092"/>
              <a:chExt cx="1418" cy="825"/>
            </a:xfrm>
          </p:grpSpPr>
          <p:sp>
            <p:nvSpPr>
              <p:cNvPr id="2063" name="Rectangle 21"/>
              <p:cNvSpPr>
                <a:spLocks noChangeArrowheads="1"/>
              </p:cNvSpPr>
              <p:nvPr/>
            </p:nvSpPr>
            <p:spPr bwMode="auto">
              <a:xfrm>
                <a:off x="5122" y="1787"/>
                <a:ext cx="128" cy="12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34">
                  <a:solidFill>
                    <a:srgbClr val="000000"/>
                  </a:solidFill>
                </a:endParaRPr>
              </a:p>
            </p:txBody>
          </p:sp>
          <p:sp>
            <p:nvSpPr>
              <p:cNvPr id="2064" name="Freeform 22"/>
              <p:cNvSpPr>
                <a:spLocks/>
              </p:cNvSpPr>
              <p:nvPr/>
            </p:nvSpPr>
            <p:spPr bwMode="auto">
              <a:xfrm>
                <a:off x="3987" y="1821"/>
                <a:ext cx="55" cy="96"/>
              </a:xfrm>
              <a:custGeom>
                <a:avLst/>
                <a:gdLst>
                  <a:gd name="T0" fmla="*/ 45 w 55"/>
                  <a:gd name="T1" fmla="*/ 96 h 96"/>
                  <a:gd name="T2" fmla="*/ 48 w 55"/>
                  <a:gd name="T3" fmla="*/ 36 h 96"/>
                  <a:gd name="T4" fmla="*/ 0 w 55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55"/>
                  <a:gd name="T10" fmla="*/ 0 h 96"/>
                  <a:gd name="T11" fmla="*/ 55 w 55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" h="96">
                    <a:moveTo>
                      <a:pt x="45" y="96"/>
                    </a:moveTo>
                    <a:cubicBezTo>
                      <a:pt x="45" y="86"/>
                      <a:pt x="55" y="52"/>
                      <a:pt x="48" y="36"/>
                    </a:cubicBezTo>
                    <a:cubicBezTo>
                      <a:pt x="41" y="20"/>
                      <a:pt x="10" y="7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651"/>
              </a:p>
            </p:txBody>
          </p:sp>
          <p:sp>
            <p:nvSpPr>
              <p:cNvPr id="2065" name="AutoShape 267"/>
              <p:cNvSpPr>
                <a:spLocks noChangeArrowheads="1"/>
              </p:cNvSpPr>
              <p:nvPr/>
            </p:nvSpPr>
            <p:spPr bwMode="auto">
              <a:xfrm flipH="1">
                <a:off x="3832" y="1092"/>
                <a:ext cx="1417" cy="823"/>
              </a:xfrm>
              <a:prstGeom prst="rtTriangl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34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4" name="Text Box 270"/>
          <p:cNvSpPr txBox="1">
            <a:spLocks noChangeArrowheads="1"/>
          </p:cNvSpPr>
          <p:nvPr/>
        </p:nvSpPr>
        <p:spPr bwMode="auto">
          <a:xfrm>
            <a:off x="8881426" y="3145071"/>
            <a:ext cx="607859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1">
                <a:solidFill>
                  <a:srgbClr val="002060"/>
                </a:solidFill>
              </a:rPr>
              <a:t>opp</a:t>
            </a:r>
          </a:p>
        </p:txBody>
      </p:sp>
      <p:sp>
        <p:nvSpPr>
          <p:cNvPr id="2055" name="Text Box 272"/>
          <p:cNvSpPr txBox="1">
            <a:spLocks noChangeArrowheads="1"/>
          </p:cNvSpPr>
          <p:nvPr/>
        </p:nvSpPr>
        <p:spPr bwMode="auto">
          <a:xfrm>
            <a:off x="7713673" y="3025675"/>
            <a:ext cx="607859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1">
                <a:solidFill>
                  <a:srgbClr val="00B050"/>
                </a:solidFill>
              </a:rPr>
              <a:t>hyp</a:t>
            </a:r>
          </a:p>
        </p:txBody>
      </p:sp>
      <p:sp>
        <p:nvSpPr>
          <p:cNvPr id="2056" name="Text Box 271"/>
          <p:cNvSpPr txBox="1">
            <a:spLocks noChangeArrowheads="1"/>
          </p:cNvSpPr>
          <p:nvPr/>
        </p:nvSpPr>
        <p:spPr bwMode="auto">
          <a:xfrm>
            <a:off x="8151944" y="3940075"/>
            <a:ext cx="529312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1"/>
              <a:t>adj</a:t>
            </a:r>
          </a:p>
        </p:txBody>
      </p:sp>
      <p:sp>
        <p:nvSpPr>
          <p:cNvPr id="2057" name="Text Box 245"/>
          <p:cNvSpPr txBox="1">
            <a:spLocks noChangeArrowheads="1"/>
          </p:cNvSpPr>
          <p:nvPr/>
        </p:nvSpPr>
        <p:spPr bwMode="auto">
          <a:xfrm>
            <a:off x="1376939" y="3060537"/>
            <a:ext cx="6721131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1" dirty="0">
                <a:solidFill>
                  <a:srgbClr val="C00000"/>
                </a:solidFill>
              </a:rPr>
              <a:t>The sides of the right triangle are:</a:t>
            </a:r>
            <a:endParaRPr lang="en-CA" altLang="en-US" sz="2201" dirty="0">
              <a:solidFill>
                <a:srgbClr val="C00000"/>
              </a:solidFill>
            </a:endParaRPr>
          </a:p>
        </p:txBody>
      </p:sp>
      <p:sp>
        <p:nvSpPr>
          <p:cNvPr id="2058" name="Text Box 247"/>
          <p:cNvSpPr txBox="1">
            <a:spLocks noChangeArrowheads="1"/>
          </p:cNvSpPr>
          <p:nvPr/>
        </p:nvSpPr>
        <p:spPr bwMode="auto">
          <a:xfrm>
            <a:off x="1530249" y="3740627"/>
            <a:ext cx="4787496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1" dirty="0">
                <a:solidFill>
                  <a:srgbClr val="C00000"/>
                </a:solidFill>
                <a:sym typeface="Euclid Symbol"/>
              </a:rPr>
              <a:t> </a:t>
            </a:r>
            <a:r>
              <a:rPr lang="en-US" altLang="en-US" sz="2201" dirty="0">
                <a:solidFill>
                  <a:srgbClr val="C00000"/>
                </a:solidFill>
              </a:rPr>
              <a:t>the side </a:t>
            </a:r>
            <a:r>
              <a:rPr lang="en-US" altLang="en-US" sz="2201" b="1" dirty="0">
                <a:solidFill>
                  <a:srgbClr val="002060"/>
                </a:solidFill>
              </a:rPr>
              <a:t>opposite </a:t>
            </a:r>
            <a:r>
              <a:rPr lang="en-US" altLang="en-US" sz="2201" dirty="0">
                <a:solidFill>
                  <a:srgbClr val="C00000"/>
                </a:solidFill>
              </a:rPr>
              <a:t>the acute angle </a:t>
            </a:r>
            <a:r>
              <a:rPr lang="en-US" altLang="en-US" sz="2201" i="1" dirty="0">
                <a:solidFill>
                  <a:srgbClr val="C00000"/>
                </a:solidFill>
                <a:sym typeface="Euclid Symbol"/>
              </a:rPr>
              <a:t></a:t>
            </a:r>
            <a:r>
              <a:rPr lang="en-US" altLang="en-US" sz="2201" dirty="0">
                <a:solidFill>
                  <a:srgbClr val="C00000"/>
                </a:solidFill>
              </a:rPr>
              <a:t>,</a:t>
            </a:r>
            <a:endParaRPr lang="en-CA" altLang="en-US" sz="2201" dirty="0">
              <a:solidFill>
                <a:srgbClr val="C00000"/>
              </a:solidFill>
            </a:endParaRPr>
          </a:p>
        </p:txBody>
      </p:sp>
      <p:sp>
        <p:nvSpPr>
          <p:cNvPr id="30" name="Text Box 248"/>
          <p:cNvSpPr txBox="1">
            <a:spLocks noChangeArrowheads="1"/>
          </p:cNvSpPr>
          <p:nvPr/>
        </p:nvSpPr>
        <p:spPr bwMode="auto">
          <a:xfrm>
            <a:off x="1530249" y="4454285"/>
            <a:ext cx="4950573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201" dirty="0">
                <a:solidFill>
                  <a:srgbClr val="C00000"/>
                </a:solidFill>
                <a:sym typeface="Euclid Symbol" pitchFamily="18" charset="2"/>
              </a:rPr>
              <a:t> </a:t>
            </a:r>
            <a:r>
              <a:rPr lang="en-US" altLang="en-US" sz="2201" dirty="0">
                <a:solidFill>
                  <a:srgbClr val="C00000"/>
                </a:solidFill>
              </a:rPr>
              <a:t>the side </a:t>
            </a:r>
            <a:r>
              <a:rPr lang="en-US" altLang="en-US" sz="2201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adjacent</a:t>
            </a:r>
            <a:r>
              <a:rPr lang="en-US" altLang="en-US" sz="2201" dirty="0">
                <a:solidFill>
                  <a:srgbClr val="C00000"/>
                </a:solidFill>
              </a:rPr>
              <a:t> to the acute angle </a:t>
            </a:r>
            <a:r>
              <a:rPr lang="en-US" altLang="en-US" sz="2201" i="1" dirty="0">
                <a:solidFill>
                  <a:srgbClr val="C00000"/>
                </a:solidFill>
                <a:sym typeface="Euclid Symbol" pitchFamily="18" charset="2"/>
              </a:rPr>
              <a:t></a:t>
            </a:r>
            <a:r>
              <a:rPr lang="en-US" altLang="en-US" sz="2201" dirty="0">
                <a:solidFill>
                  <a:srgbClr val="C00000"/>
                </a:solidFill>
              </a:rPr>
              <a:t>, </a:t>
            </a:r>
            <a:endParaRPr lang="en-CA" altLang="en-US" sz="2201" dirty="0">
              <a:solidFill>
                <a:srgbClr val="C00000"/>
              </a:solidFill>
            </a:endParaRPr>
          </a:p>
        </p:txBody>
      </p:sp>
      <p:sp>
        <p:nvSpPr>
          <p:cNvPr id="2060" name="Text Box 249"/>
          <p:cNvSpPr txBox="1">
            <a:spLocks noChangeArrowheads="1"/>
          </p:cNvSpPr>
          <p:nvPr/>
        </p:nvSpPr>
        <p:spPr bwMode="auto">
          <a:xfrm>
            <a:off x="1530249" y="4918867"/>
            <a:ext cx="5369916" cy="43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1" dirty="0">
                <a:solidFill>
                  <a:srgbClr val="C00000"/>
                </a:solidFill>
                <a:sym typeface="Euclid Symbol"/>
              </a:rPr>
              <a:t> </a:t>
            </a:r>
            <a:r>
              <a:rPr lang="en-US" altLang="en-US" sz="2201" dirty="0">
                <a:solidFill>
                  <a:srgbClr val="C00000"/>
                </a:solidFill>
              </a:rPr>
              <a:t>and the </a:t>
            </a:r>
            <a:r>
              <a:rPr lang="en-US" altLang="en-US" sz="2201" b="1" dirty="0">
                <a:solidFill>
                  <a:srgbClr val="00B050"/>
                </a:solidFill>
              </a:rPr>
              <a:t>hypotenuse</a:t>
            </a:r>
            <a:r>
              <a:rPr lang="en-US" altLang="en-US" sz="2201" b="1" dirty="0">
                <a:solidFill>
                  <a:srgbClr val="C00000"/>
                </a:solidFill>
              </a:rPr>
              <a:t> </a:t>
            </a:r>
            <a:r>
              <a:rPr lang="en-US" altLang="en-US" sz="2201" dirty="0">
                <a:solidFill>
                  <a:srgbClr val="C00000"/>
                </a:solidFill>
              </a:rPr>
              <a:t>of the right triangle</a:t>
            </a:r>
            <a:r>
              <a:rPr lang="en-CA" altLang="en-US" sz="220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17745" y="5218488"/>
            <a:ext cx="56307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use right triangle trig to solve for angles and sides.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45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SOH CAH TOA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9275" y="1938026"/>
                <a:ext cx="9603275" cy="3294576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≈53.13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9275" y="1938026"/>
                <a:ext cx="9603275" cy="3294576"/>
              </a:xfrm>
              <a:blipFill rotWithShape="0">
                <a:blip r:embed="rId2"/>
                <a:stretch>
                  <a:fillRect l="-1143"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7877380" y="2220813"/>
            <a:ext cx="2733675" cy="1787525"/>
            <a:chOff x="1906" y="840"/>
            <a:chExt cx="1722" cy="1126"/>
          </a:xfrm>
        </p:grpSpPr>
        <p:sp>
          <p:nvSpPr>
            <p:cNvPr id="14" name="Freeform 49"/>
            <p:cNvSpPr>
              <a:spLocks/>
            </p:cNvSpPr>
            <p:nvPr/>
          </p:nvSpPr>
          <p:spPr bwMode="auto">
            <a:xfrm>
              <a:off x="2083" y="1554"/>
              <a:ext cx="100" cy="98"/>
            </a:xfrm>
            <a:custGeom>
              <a:avLst/>
              <a:gdLst>
                <a:gd name="T0" fmla="*/ 0 w 100"/>
                <a:gd name="T1" fmla="*/ 0 h 98"/>
                <a:gd name="T2" fmla="*/ 77 w 100"/>
                <a:gd name="T3" fmla="*/ 98 h 98"/>
                <a:gd name="T4" fmla="*/ 0 60000 65536"/>
                <a:gd name="T5" fmla="*/ 0 60000 65536"/>
                <a:gd name="T6" fmla="*/ 0 w 100"/>
                <a:gd name="T7" fmla="*/ 0 h 98"/>
                <a:gd name="T8" fmla="*/ 100 w 100"/>
                <a:gd name="T9" fmla="*/ 98 h 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" h="98">
                  <a:moveTo>
                    <a:pt x="0" y="0"/>
                  </a:moveTo>
                  <a:cubicBezTo>
                    <a:pt x="100" y="37"/>
                    <a:pt x="73" y="50"/>
                    <a:pt x="77" y="98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50"/>
            <p:cNvSpPr>
              <a:spLocks noChangeArrowheads="1"/>
            </p:cNvSpPr>
            <p:nvPr/>
          </p:nvSpPr>
          <p:spPr bwMode="auto">
            <a:xfrm>
              <a:off x="3198" y="1535"/>
              <a:ext cx="128" cy="12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6" name="Text Box 2054"/>
            <p:cNvSpPr txBox="1">
              <a:spLocks noChangeArrowheads="1"/>
            </p:cNvSpPr>
            <p:nvPr/>
          </p:nvSpPr>
          <p:spPr bwMode="auto">
            <a:xfrm>
              <a:off x="3416" y="110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7" name="Text Box 2055"/>
            <p:cNvSpPr txBox="1">
              <a:spLocks noChangeArrowheads="1"/>
            </p:cNvSpPr>
            <p:nvPr/>
          </p:nvSpPr>
          <p:spPr bwMode="auto">
            <a:xfrm>
              <a:off x="2684" y="167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8" name="Text Box 2056"/>
            <p:cNvSpPr txBox="1">
              <a:spLocks noChangeArrowheads="1"/>
            </p:cNvSpPr>
            <p:nvPr/>
          </p:nvSpPr>
          <p:spPr bwMode="auto">
            <a:xfrm>
              <a:off x="2374" y="9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9" name="AutoShape 2057"/>
            <p:cNvSpPr>
              <a:spLocks noChangeArrowheads="1"/>
            </p:cNvSpPr>
            <p:nvPr/>
          </p:nvSpPr>
          <p:spPr bwMode="auto">
            <a:xfrm flipH="1">
              <a:off x="1906" y="840"/>
              <a:ext cx="1417" cy="823"/>
            </a:xfrm>
            <a:prstGeom prst="rtTriangl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2245" y="1364"/>
              <a:ext cx="3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i="1">
                  <a:solidFill>
                    <a:srgbClr val="000000"/>
                  </a:solidFill>
                  <a:sym typeface="Symbol" panose="05050102010706020507" pitchFamily="18" charset="2"/>
                </a:rPr>
                <a:t>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65340" y="5152237"/>
            <a:ext cx="56307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use right triangle trig to solve for angles and sides.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200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What information do we have?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𝑎𝑑𝑗𝑎𝑐𝑒𝑛𝑡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000" b="0" dirty="0" smtClean="0">
                    <a:ea typeface="Cambria Math" panose="02040503050406030204" pitchFamily="18" charset="0"/>
                  </a:rPr>
                  <a:t>Looking for opposite </a:t>
                </a:r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>Must use tan!</a:t>
                </a:r>
              </a:p>
              <a:p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706" t="-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𝑡𝑎𝑛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817394" y="707159"/>
            <a:ext cx="3024188" cy="2590800"/>
            <a:chOff x="160" y="192"/>
            <a:chExt cx="1905" cy="1632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60" y="768"/>
              <a:ext cx="9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GB" altLang="en-US" smtClean="0">
                  <a:latin typeface="+mn-lt"/>
                </a:rPr>
                <a:t>4 cm</a:t>
              </a: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768" y="288"/>
              <a:ext cx="1297" cy="1297"/>
            </a:xfrm>
            <a:custGeom>
              <a:avLst/>
              <a:gdLst>
                <a:gd name="T0" fmla="*/ 0 w 1297"/>
                <a:gd name="T1" fmla="*/ 0 h 1297"/>
                <a:gd name="T2" fmla="*/ 1296 w 1297"/>
                <a:gd name="T3" fmla="*/ 1296 h 1297"/>
                <a:gd name="T4" fmla="*/ 0 w 1297"/>
                <a:gd name="T5" fmla="*/ 1296 h 1297"/>
                <a:gd name="T6" fmla="*/ 0 w 1297"/>
                <a:gd name="T7" fmla="*/ 0 h 1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7"/>
                <a:gd name="T13" fmla="*/ 0 h 1297"/>
                <a:gd name="T14" fmla="*/ 1297 w 1297"/>
                <a:gd name="T15" fmla="*/ 1297 h 1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7" h="1297">
                  <a:moveTo>
                    <a:pt x="0" y="0"/>
                  </a:moveTo>
                  <a:lnTo>
                    <a:pt x="1296" y="1296"/>
                  </a:lnTo>
                  <a:lnTo>
                    <a:pt x="0" y="12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768" y="1440"/>
              <a:ext cx="181" cy="145"/>
            </a:xfrm>
            <a:custGeom>
              <a:avLst/>
              <a:gdLst>
                <a:gd name="T0" fmla="*/ 0 w 181"/>
                <a:gd name="T1" fmla="*/ 0 h 145"/>
                <a:gd name="T2" fmla="*/ 180 w 181"/>
                <a:gd name="T3" fmla="*/ 0 h 145"/>
                <a:gd name="T4" fmla="*/ 180 w 181"/>
                <a:gd name="T5" fmla="*/ 144 h 145"/>
                <a:gd name="T6" fmla="*/ 0 w 181"/>
                <a:gd name="T7" fmla="*/ 144 h 145"/>
                <a:gd name="T8" fmla="*/ 0 w 181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"/>
                <a:gd name="T16" fmla="*/ 0 h 145"/>
                <a:gd name="T17" fmla="*/ 181 w 181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" h="145">
                  <a:moveTo>
                    <a:pt x="0" y="0"/>
                  </a:moveTo>
                  <a:lnTo>
                    <a:pt x="180" y="0"/>
                  </a:lnTo>
                  <a:lnTo>
                    <a:pt x="180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786" y="1536"/>
              <a:ext cx="8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GB" altLang="en-US" smtClean="0">
                  <a:latin typeface="+mn-lt"/>
                </a:rPr>
                <a:t> 	r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720" y="528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GB" altLang="en-US" smtClean="0">
                  <a:latin typeface="+mn-lt"/>
                </a:rPr>
                <a:t>50</a:t>
              </a:r>
              <a:r>
                <a:rPr lang="en-GB" altLang="en-US" baseline="30000" smtClean="0">
                  <a:latin typeface="+mn-lt"/>
                </a:rPr>
                <a:t>o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92" y="192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GB" altLang="en-US" dirty="0" smtClean="0">
                  <a:latin typeface="+mn-lt"/>
                </a:rPr>
                <a:t>5.</a:t>
              </a: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08" y="768"/>
              <a:ext cx="384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364079" y="5282955"/>
            <a:ext cx="56307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use right triangle trig to solve for angles and sides.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14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k</a:t>
            </a:r>
            <a:endParaRPr lang="en-US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931907" y="2687169"/>
            <a:ext cx="3279775" cy="2263775"/>
            <a:chOff x="96" y="192"/>
            <a:chExt cx="2066" cy="1426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218" y="708"/>
              <a:ext cx="9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GB" altLang="en-US" smtClean="0">
                  <a:latin typeface="+mn-lt"/>
                </a:rPr>
                <a:t>12 cm</a:t>
              </a: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72" y="286"/>
              <a:ext cx="1297" cy="1297"/>
            </a:xfrm>
            <a:custGeom>
              <a:avLst/>
              <a:gdLst>
                <a:gd name="T0" fmla="*/ 0 w 1297"/>
                <a:gd name="T1" fmla="*/ 0 h 1297"/>
                <a:gd name="T2" fmla="*/ 1296 w 1297"/>
                <a:gd name="T3" fmla="*/ 1296 h 1297"/>
                <a:gd name="T4" fmla="*/ 0 w 1297"/>
                <a:gd name="T5" fmla="*/ 1296 h 1297"/>
                <a:gd name="T6" fmla="*/ 0 w 1297"/>
                <a:gd name="T7" fmla="*/ 0 h 12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7"/>
                <a:gd name="T13" fmla="*/ 0 h 1297"/>
                <a:gd name="T14" fmla="*/ 1297 w 1297"/>
                <a:gd name="T15" fmla="*/ 1297 h 12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7" h="1297">
                  <a:moveTo>
                    <a:pt x="0" y="0"/>
                  </a:moveTo>
                  <a:lnTo>
                    <a:pt x="1296" y="1296"/>
                  </a:lnTo>
                  <a:lnTo>
                    <a:pt x="0" y="12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71" y="1426"/>
              <a:ext cx="181" cy="145"/>
            </a:xfrm>
            <a:custGeom>
              <a:avLst/>
              <a:gdLst>
                <a:gd name="T0" fmla="*/ 0 w 181"/>
                <a:gd name="T1" fmla="*/ 0 h 145"/>
                <a:gd name="T2" fmla="*/ 180 w 181"/>
                <a:gd name="T3" fmla="*/ 0 h 145"/>
                <a:gd name="T4" fmla="*/ 180 w 181"/>
                <a:gd name="T5" fmla="*/ 144 h 145"/>
                <a:gd name="T6" fmla="*/ 0 w 181"/>
                <a:gd name="T7" fmla="*/ 144 h 145"/>
                <a:gd name="T8" fmla="*/ 0 w 181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"/>
                <a:gd name="T16" fmla="*/ 0 h 145"/>
                <a:gd name="T17" fmla="*/ 181 w 181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" h="145">
                  <a:moveTo>
                    <a:pt x="0" y="0"/>
                  </a:moveTo>
                  <a:lnTo>
                    <a:pt x="180" y="0"/>
                  </a:lnTo>
                  <a:lnTo>
                    <a:pt x="180" y="14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6" y="720"/>
              <a:ext cx="8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GB" altLang="en-US" smtClean="0">
                  <a:latin typeface="+mn-lt"/>
                </a:rPr>
                <a:t>  k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200" y="1330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GB" altLang="en-US" smtClean="0">
                  <a:latin typeface="+mn-lt"/>
                </a:rPr>
                <a:t>25</a:t>
              </a:r>
              <a:r>
                <a:rPr lang="en-GB" altLang="en-US" baseline="30000" smtClean="0">
                  <a:latin typeface="+mn-lt"/>
                </a:rPr>
                <a:t>o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92" y="192"/>
              <a:ext cx="5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GB" altLang="en-US" dirty="0" smtClean="0">
                  <a:latin typeface="+mn-lt"/>
                </a:rPr>
                <a:t>6.</a:t>
              </a: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200" y="1248"/>
              <a:ext cx="192" cy="336"/>
            </a:xfrm>
            <a:custGeom>
              <a:avLst/>
              <a:gdLst>
                <a:gd name="T0" fmla="*/ 30469 w 121"/>
                <a:gd name="T1" fmla="*/ 0 h 259"/>
                <a:gd name="T2" fmla="*/ 30006 w 121"/>
                <a:gd name="T3" fmla="*/ 0 h 259"/>
                <a:gd name="T4" fmla="*/ 29265 w 121"/>
                <a:gd name="T5" fmla="*/ 1 h 259"/>
                <a:gd name="T6" fmla="*/ 28489 w 121"/>
                <a:gd name="T7" fmla="*/ 64 h 259"/>
                <a:gd name="T8" fmla="*/ 27399 w 121"/>
                <a:gd name="T9" fmla="*/ 163 h 259"/>
                <a:gd name="T10" fmla="*/ 26515 w 121"/>
                <a:gd name="T11" fmla="*/ 236 h 259"/>
                <a:gd name="T12" fmla="*/ 25522 w 121"/>
                <a:gd name="T13" fmla="*/ 317 h 259"/>
                <a:gd name="T14" fmla="*/ 24355 w 121"/>
                <a:gd name="T15" fmla="*/ 411 h 259"/>
                <a:gd name="T16" fmla="*/ 23480 w 121"/>
                <a:gd name="T17" fmla="*/ 515 h 259"/>
                <a:gd name="T18" fmla="*/ 22462 w 121"/>
                <a:gd name="T19" fmla="*/ 594 h 259"/>
                <a:gd name="T20" fmla="*/ 21379 w 121"/>
                <a:gd name="T21" fmla="*/ 691 h 259"/>
                <a:gd name="T22" fmla="*/ 20463 w 121"/>
                <a:gd name="T23" fmla="*/ 771 h 259"/>
                <a:gd name="T24" fmla="*/ 19459 w 121"/>
                <a:gd name="T25" fmla="*/ 867 h 259"/>
                <a:gd name="T26" fmla="*/ 18289 w 121"/>
                <a:gd name="T27" fmla="*/ 1000 h 259"/>
                <a:gd name="T28" fmla="*/ 17052 w 121"/>
                <a:gd name="T29" fmla="*/ 1183 h 259"/>
                <a:gd name="T30" fmla="*/ 15550 w 121"/>
                <a:gd name="T31" fmla="*/ 1400 h 259"/>
                <a:gd name="T32" fmla="*/ 13984 w 121"/>
                <a:gd name="T33" fmla="*/ 1602 h 259"/>
                <a:gd name="T34" fmla="*/ 12616 w 121"/>
                <a:gd name="T35" fmla="*/ 1782 h 259"/>
                <a:gd name="T36" fmla="*/ 11731 w 121"/>
                <a:gd name="T37" fmla="*/ 1937 h 259"/>
                <a:gd name="T38" fmla="*/ 9656 w 121"/>
                <a:gd name="T39" fmla="*/ 2230 h 259"/>
                <a:gd name="T40" fmla="*/ 7728 w 121"/>
                <a:gd name="T41" fmla="*/ 2634 h 259"/>
                <a:gd name="T42" fmla="*/ 5746 w 121"/>
                <a:gd name="T43" fmla="*/ 2951 h 259"/>
                <a:gd name="T44" fmla="*/ 4870 w 121"/>
                <a:gd name="T45" fmla="*/ 3226 h 259"/>
                <a:gd name="T46" fmla="*/ 3567 w 121"/>
                <a:gd name="T47" fmla="*/ 3459 h 259"/>
                <a:gd name="T48" fmla="*/ 2537 w 121"/>
                <a:gd name="T49" fmla="*/ 3770 h 259"/>
                <a:gd name="T50" fmla="*/ 1599 w 121"/>
                <a:gd name="T51" fmla="*/ 4125 h 259"/>
                <a:gd name="T52" fmla="*/ 527 w 121"/>
                <a:gd name="T53" fmla="*/ 4413 h 259"/>
                <a:gd name="T54" fmla="*/ 332 w 121"/>
                <a:gd name="T55" fmla="*/ 4598 h 259"/>
                <a:gd name="T56" fmla="*/ 332 w 121"/>
                <a:gd name="T57" fmla="*/ 4891 h 259"/>
                <a:gd name="T58" fmla="*/ 0 w 121"/>
                <a:gd name="T59" fmla="*/ 5227 h 259"/>
                <a:gd name="T60" fmla="*/ 0 w 121"/>
                <a:gd name="T61" fmla="*/ 5498 h 259"/>
                <a:gd name="T62" fmla="*/ 0 w 121"/>
                <a:gd name="T63" fmla="*/ 5600 h 259"/>
                <a:gd name="T64" fmla="*/ 0 w 121"/>
                <a:gd name="T65" fmla="*/ 5672 h 259"/>
                <a:gd name="T66" fmla="*/ 0 w 121"/>
                <a:gd name="T67" fmla="*/ 5713 h 259"/>
                <a:gd name="T68" fmla="*/ 0 w 121"/>
                <a:gd name="T69" fmla="*/ 5713 h 259"/>
                <a:gd name="T70" fmla="*/ 0 w 121"/>
                <a:gd name="T71" fmla="*/ 5725 h 259"/>
                <a:gd name="T72" fmla="*/ 0 w 121"/>
                <a:gd name="T73" fmla="*/ 5725 h 259"/>
                <a:gd name="T74" fmla="*/ 0 w 121"/>
                <a:gd name="T75" fmla="*/ 5725 h 259"/>
                <a:gd name="T76" fmla="*/ 0 w 121"/>
                <a:gd name="T77" fmla="*/ 5751 h 259"/>
                <a:gd name="T78" fmla="*/ 0 w 121"/>
                <a:gd name="T79" fmla="*/ 5802 h 259"/>
                <a:gd name="T80" fmla="*/ 0 w 121"/>
                <a:gd name="T81" fmla="*/ 5824 h 259"/>
                <a:gd name="T82" fmla="*/ 0 w 121"/>
                <a:gd name="T83" fmla="*/ 5824 h 259"/>
                <a:gd name="T84" fmla="*/ 0 w 121"/>
                <a:gd name="T85" fmla="*/ 5824 h 259"/>
                <a:gd name="T86" fmla="*/ 0 w 121"/>
                <a:gd name="T87" fmla="*/ 5870 h 2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1"/>
                <a:gd name="T133" fmla="*/ 0 h 259"/>
                <a:gd name="T134" fmla="*/ 121 w 121"/>
                <a:gd name="T135" fmla="*/ 259 h 2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1" h="259">
                  <a:moveTo>
                    <a:pt x="120" y="0"/>
                  </a:moveTo>
                  <a:lnTo>
                    <a:pt x="118" y="0"/>
                  </a:lnTo>
                  <a:lnTo>
                    <a:pt x="115" y="1"/>
                  </a:lnTo>
                  <a:lnTo>
                    <a:pt x="112" y="3"/>
                  </a:lnTo>
                  <a:lnTo>
                    <a:pt x="108" y="7"/>
                  </a:lnTo>
                  <a:lnTo>
                    <a:pt x="104" y="10"/>
                  </a:lnTo>
                  <a:lnTo>
                    <a:pt x="100" y="14"/>
                  </a:lnTo>
                  <a:lnTo>
                    <a:pt x="96" y="18"/>
                  </a:lnTo>
                  <a:lnTo>
                    <a:pt x="92" y="22"/>
                  </a:lnTo>
                  <a:lnTo>
                    <a:pt x="88" y="26"/>
                  </a:lnTo>
                  <a:lnTo>
                    <a:pt x="84" y="30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72" y="44"/>
                  </a:lnTo>
                  <a:lnTo>
                    <a:pt x="67" y="52"/>
                  </a:lnTo>
                  <a:lnTo>
                    <a:pt x="61" y="62"/>
                  </a:lnTo>
                  <a:lnTo>
                    <a:pt x="55" y="71"/>
                  </a:lnTo>
                  <a:lnTo>
                    <a:pt x="50" y="79"/>
                  </a:lnTo>
                  <a:lnTo>
                    <a:pt x="46" y="85"/>
                  </a:lnTo>
                  <a:lnTo>
                    <a:pt x="38" y="98"/>
                  </a:lnTo>
                  <a:lnTo>
                    <a:pt x="30" y="116"/>
                  </a:lnTo>
                  <a:lnTo>
                    <a:pt x="23" y="130"/>
                  </a:lnTo>
                  <a:lnTo>
                    <a:pt x="19" y="142"/>
                  </a:lnTo>
                  <a:lnTo>
                    <a:pt x="14" y="152"/>
                  </a:lnTo>
                  <a:lnTo>
                    <a:pt x="10" y="166"/>
                  </a:lnTo>
                  <a:lnTo>
                    <a:pt x="6" y="181"/>
                  </a:lnTo>
                  <a:lnTo>
                    <a:pt x="2" y="194"/>
                  </a:lnTo>
                  <a:lnTo>
                    <a:pt x="1" y="203"/>
                  </a:lnTo>
                  <a:lnTo>
                    <a:pt x="1" y="215"/>
                  </a:lnTo>
                  <a:lnTo>
                    <a:pt x="0" y="230"/>
                  </a:lnTo>
                  <a:lnTo>
                    <a:pt x="0" y="242"/>
                  </a:lnTo>
                  <a:lnTo>
                    <a:pt x="0" y="247"/>
                  </a:lnTo>
                  <a:lnTo>
                    <a:pt x="0" y="250"/>
                  </a:lnTo>
                  <a:lnTo>
                    <a:pt x="0" y="251"/>
                  </a:lnTo>
                  <a:lnTo>
                    <a:pt x="0" y="252"/>
                  </a:lnTo>
                  <a:lnTo>
                    <a:pt x="0" y="253"/>
                  </a:lnTo>
                  <a:lnTo>
                    <a:pt x="0" y="255"/>
                  </a:lnTo>
                  <a:lnTo>
                    <a:pt x="0" y="257"/>
                  </a:lnTo>
                  <a:lnTo>
                    <a:pt x="0" y="258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624" y="912"/>
              <a:ext cx="528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561221" y="5317119"/>
            <a:ext cx="56307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use right triangle trig to solve for angles and sides.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48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23</TotalTime>
  <Words>199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Cambria Math</vt:lpstr>
      <vt:lpstr>Century Gothic</vt:lpstr>
      <vt:lpstr>Euclid Symbol</vt:lpstr>
      <vt:lpstr>Symbol</vt:lpstr>
      <vt:lpstr>Tahoma</vt:lpstr>
      <vt:lpstr>Times New Roman</vt:lpstr>
      <vt:lpstr>Gallery</vt:lpstr>
      <vt:lpstr>Warm Up:</vt:lpstr>
      <vt:lpstr>PowerPoint Presentation</vt:lpstr>
      <vt:lpstr>SOH CAH TOA</vt:lpstr>
      <vt:lpstr>Determine r </vt:lpstr>
      <vt:lpstr>Closure 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3</cp:revision>
  <dcterms:created xsi:type="dcterms:W3CDTF">2017-04-24T12:13:21Z</dcterms:created>
  <dcterms:modified xsi:type="dcterms:W3CDTF">2017-04-24T12:49:42Z</dcterms:modified>
</cp:coreProperties>
</file>